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0" r:id="rId3"/>
    <p:sldId id="279" r:id="rId4"/>
    <p:sldId id="281" r:id="rId5"/>
    <p:sldId id="288" r:id="rId6"/>
    <p:sldId id="257" r:id="rId7"/>
    <p:sldId id="261" r:id="rId8"/>
    <p:sldId id="259" r:id="rId9"/>
    <p:sldId id="282" r:id="rId10"/>
    <p:sldId id="262" r:id="rId11"/>
    <p:sldId id="265" r:id="rId12"/>
    <p:sldId id="263" r:id="rId13"/>
    <p:sldId id="283" r:id="rId14"/>
    <p:sldId id="284" r:id="rId15"/>
    <p:sldId id="266" r:id="rId16"/>
    <p:sldId id="267" r:id="rId17"/>
    <p:sldId id="268" r:id="rId18"/>
    <p:sldId id="269" r:id="rId19"/>
    <p:sldId id="270" r:id="rId20"/>
    <p:sldId id="271" r:id="rId21"/>
    <p:sldId id="285" r:id="rId22"/>
    <p:sldId id="273" r:id="rId23"/>
    <p:sldId id="274" r:id="rId24"/>
    <p:sldId id="275" r:id="rId25"/>
    <p:sldId id="276" r:id="rId26"/>
    <p:sldId id="286" r:id="rId27"/>
    <p:sldId id="287" r:id="rId28"/>
    <p:sldId id="27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4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4102A5-AE05-4786-8193-6E9AE29F2E25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98167D-1839-4760-8A54-01A203985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1386C1-7138-4608-989D-39F1C016C5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3E831C-7273-46FA-9DDA-6D326E3A16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76C426-60DA-4B06-AC67-5EF26A436D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9B933D-5E63-4432-B997-5AF5D3C11C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52D621-0EEB-4D63-8BE1-54256BB409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B28F4D-379F-4616-9216-DE12D53A0D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1488C1-43DF-4148-818B-6382F2A6B4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3598D9-462C-4CCE-A2F7-03C55A2313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12680B-EC3D-47E0-AE9E-7317BF3D1D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7A2F79-C9BB-4EED-ACED-17019983BD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2ABACC-8CF8-4D27-A5E5-47DBB0C8DE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776D3B-C6AE-4635-A9E4-72B6E51BD6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50223-3AB4-472F-961C-0610533F95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5B1C39-F592-4F86-B3D8-2BBFED0F9B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E8FC57-17E3-4769-8F74-150135B11E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3B40C21-33D7-42FF-BAC6-45FF866DAFC8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E14B7CF-4F44-4213-9033-EF9A9A0E3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474C-59B9-451F-B460-535A74DB0E8E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BA73E-02B7-43B1-8FE9-9FBBBB08B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5233B-E643-40F6-95CF-B7DB8311E05F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54922-C93C-4923-8E6D-F67607BCB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B7E16-A86E-4BD6-91A3-D52D6C8C3000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B719-7081-46B6-94BB-4BAA88F90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440AB-4105-4C50-8100-653F48F8AB6E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9CA68-8046-4F67-B470-49EF7CE4E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4DCC-5BC4-4044-8D7D-499457118A5B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F9065-4C71-4E2A-98A6-9234DEE7A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78C38-65B7-4049-A48C-D4561BE50837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0E785-D11D-458A-9BFB-E25FE63DA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4B0E-ED2F-4919-8121-A74E2119E0D4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50B7-D0CD-471C-A9A0-6D2F2469F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9582F-7D18-499A-B5FA-B09C60D007B4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2C8E-8014-4B27-A086-5ADAC6C1F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63AE6-C267-45DA-8A7C-0E9E7C2C8F1E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0CC6A-E360-43A6-8C55-A1BDF38DD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9B282-C193-4F75-80FE-8FE11FAFF1D6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71D9D-3668-4DF0-9DFD-2F7C3E2EC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482351-57BF-459E-9C1D-96A2EBD9665A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F7EC79-E128-420F-883B-3841F0A1A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8001000" cy="1462088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Permutations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and</a:t>
            </a:r>
            <a:r>
              <a:rPr lang="en-US" dirty="0" smtClean="0">
                <a:latin typeface="Comic Sans MS" pitchFamily="66" charset="0"/>
              </a:rPr>
              <a:t>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Combinations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    </a:t>
            </a:r>
            <a:r>
              <a:rPr lang="en-US" dirty="0" smtClean="0">
                <a:latin typeface="Comic Sans MS" pitchFamily="66" charset="0"/>
              </a:rPr>
              <a:t>Unit #8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Permutations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562100" y="2198688"/>
            <a:ext cx="6096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A </a:t>
            </a:r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Permutation</a:t>
            </a:r>
            <a:r>
              <a:rPr lang="en-US" sz="2800">
                <a:latin typeface="Comic Sans MS" pitchFamily="66" charset="0"/>
              </a:rPr>
              <a:t> is an arrangement of items in a particular order.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27188" y="3455988"/>
            <a:ext cx="6256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mic Sans MS" pitchFamily="66" charset="0"/>
              </a:rPr>
              <a:t>Notice, </a:t>
            </a:r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ORDER MATTERS</a:t>
            </a:r>
            <a:r>
              <a:rPr lang="en-US" sz="4000">
                <a:latin typeface="Comic Sans MS" pitchFamily="66" charset="0"/>
              </a:rPr>
              <a:t>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57313" y="4419600"/>
            <a:ext cx="68992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To find the number of Permutations of n items, we can use the Fundamental Counting Principle or factorial notation.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Permutations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160463" y="2209800"/>
            <a:ext cx="68992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To find the number of Permutations of n items chosen r at a time, you can use the formula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429000"/>
          <a:ext cx="5292725" cy="1162050"/>
        </p:xfrm>
        <a:graphic>
          <a:graphicData uri="http://schemas.openxmlformats.org/presentationml/2006/ole">
            <p:oleObj spid="_x0000_s10244" name="Equation" r:id="rId4" imgW="1562040" imgH="342720" progId="Equation.3">
              <p:embed/>
            </p:oleObj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10245" name="Equation" r:id="rId5" imgW="10152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23950" y="4572000"/>
          <a:ext cx="6970713" cy="1419225"/>
        </p:xfrm>
        <a:graphic>
          <a:graphicData uri="http://schemas.openxmlformats.org/presentationml/2006/ole">
            <p:oleObj spid="_x0000_s10246" name="Equation" r:id="rId6" imgW="20574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Permutations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50963" y="1828800"/>
            <a:ext cx="61991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The number of ways to arrange the letters ABC:</a:t>
            </a:r>
            <a:endParaRPr lang="en-US" sz="4000"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96013" y="2568575"/>
            <a:ext cx="2065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____  ____   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12800" y="3008313"/>
            <a:ext cx="5189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Number of choices for first blank</a:t>
            </a:r>
            <a:r>
              <a:rPr lang="en-US">
                <a:latin typeface="Comic Sans MS" pitchFamily="66" charset="0"/>
              </a:rPr>
              <a:t>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75388" y="2916238"/>
            <a:ext cx="19065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  3</a:t>
            </a:r>
            <a:r>
              <a:rPr lang="en-US"/>
              <a:t>  ____  ____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48400" y="3368675"/>
            <a:ext cx="18684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</a:t>
            </a:r>
            <a:r>
              <a:rPr lang="en-US" sz="2800"/>
              <a:t>3</a:t>
            </a:r>
            <a:r>
              <a:rPr lang="en-US"/>
              <a:t> </a:t>
            </a:r>
            <a:r>
              <a:rPr lang="en-US" sz="2800"/>
              <a:t>   2</a:t>
            </a:r>
            <a:r>
              <a:rPr lang="en-US"/>
              <a:t>   ___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58838" y="3470275"/>
            <a:ext cx="552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Number of choices for second blank?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8838" y="3941763"/>
            <a:ext cx="5284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omic Sans MS" pitchFamily="66" charset="0"/>
              </a:rPr>
              <a:t>Number of choices for third blank?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61113" y="3881438"/>
            <a:ext cx="16446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  3</a:t>
            </a:r>
            <a:r>
              <a:rPr lang="en-US"/>
              <a:t>     </a:t>
            </a:r>
            <a:r>
              <a:rPr lang="en-US" sz="2800"/>
              <a:t>2</a:t>
            </a:r>
            <a:r>
              <a:rPr lang="en-US"/>
              <a:t>    </a:t>
            </a:r>
            <a:r>
              <a:rPr lang="en-US" sz="2800"/>
              <a:t>1</a:t>
            </a: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2413" y="4657725"/>
            <a:ext cx="5311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3*2*1 = 6        3! = 3*2*1 = 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77900" y="5235575"/>
            <a:ext cx="6400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ABC     ACB    BAC    BCA    CAB    CBA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438400"/>
            <a:ext cx="64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chemeClr val="tx2"/>
                </a:solidFill>
              </a:rPr>
              <a:t>Let’s try the next one on our calculators!!!</a:t>
            </a:r>
            <a:endParaRPr lang="en-US" sz="5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l="23106" t="22196" r="34816" b="36277"/>
          <a:stretch>
            <a:fillRect/>
          </a:stretch>
        </p:blipFill>
        <p:spPr bwMode="auto">
          <a:xfrm>
            <a:off x="685800" y="457200"/>
            <a:ext cx="76962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Permutations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1374775" y="2438400"/>
            <a:ext cx="68992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A combination lock will open when the right choice of three numbers (from 1 to 30, inclusive) is selected. How many different lock combinations are possible assuming no number is repeated?</a:t>
            </a: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11268" name="Equation" r:id="rId4" imgW="101520" imgH="177480" progId="Equation.3">
              <p:embed/>
            </p:oleObj>
          </a:graphicData>
        </a:graphic>
      </p:graphicFrame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6116638" y="4940300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1274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Permutations</a:t>
            </a:r>
          </a:p>
        </p:txBody>
      </p:sp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1374775" y="2438400"/>
            <a:ext cx="68992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A combination lock will open when the right choice of three numbers (from 1 to 30, inclusive) is selected. How many different lock combinations are possible assuming no number is repeated?</a:t>
            </a: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12292" name="Equation" r:id="rId4" imgW="101520" imgH="177480" progId="Equation.3">
              <p:embed/>
            </p:oleObj>
          </a:graphicData>
        </a:graphic>
      </p:graphicFrame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4953000"/>
          <a:ext cx="7915275" cy="1212850"/>
        </p:xfrm>
        <a:graphic>
          <a:graphicData uri="http://schemas.openxmlformats.org/presentationml/2006/ole">
            <p:oleObj spid="_x0000_s12294" name="Equation" r:id="rId5" imgW="2730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Permutations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1374775" y="2438400"/>
            <a:ext cx="68992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From a club of 24 members, a President, Vice President, Secretary, Treasurer and Historian are to be elected.  In how many ways can the offices be filled?</a:t>
            </a:r>
          </a:p>
        </p:txBody>
      </p:sp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13316" name="Equation" r:id="rId4" imgW="101520" imgH="177480" progId="Equation.3">
              <p:embed/>
            </p:oleObj>
          </a:graphicData>
        </a:graphic>
      </p:graphicFrame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6116638" y="4940300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3322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Permutations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374775" y="2438400"/>
            <a:ext cx="68992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From a club of 24 members, a President, Vice President, Secretary, Treasurer and Historian are to be elected.  In how many ways can the offices be filled?</a:t>
            </a:r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14340" name="Equation" r:id="rId4" imgW="101520" imgH="177480" progId="Equation.3">
              <p:embed/>
            </p:oleObj>
          </a:graphicData>
        </a:graphic>
      </p:graphicFrame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4684713"/>
          <a:ext cx="5816600" cy="1911350"/>
        </p:xfrm>
        <a:graphic>
          <a:graphicData uri="http://schemas.openxmlformats.org/presentationml/2006/ole">
            <p:oleObj spid="_x0000_s14342" name="Equation" r:id="rId5" imgW="200628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Combinations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62100" y="1981200"/>
            <a:ext cx="6096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A </a:t>
            </a:r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Combination</a:t>
            </a:r>
            <a:r>
              <a:rPr lang="en-US" sz="2800">
                <a:latin typeface="Comic Sans MS" pitchFamily="66" charset="0"/>
              </a:rPr>
              <a:t> is an arrangement  of items in which order does not matter.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5363" y="3376613"/>
            <a:ext cx="7305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Comic Sans MS" pitchFamily="66" charset="0"/>
              </a:rPr>
              <a:t>ORDER DOES NOT MATTER!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2500" y="4117975"/>
            <a:ext cx="73152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Since the order does not matter in combinations, there are fewer combinations than permutations.  The combinations  are a "subset" of the permutations.</a:t>
            </a:r>
            <a:endParaRPr lang="en-US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I were a child.  Using a minimum of 50 words, explain to me the difference between </a:t>
            </a:r>
            <a:r>
              <a:rPr lang="en-US" dirty="0" smtClean="0">
                <a:solidFill>
                  <a:srgbClr val="FF0000"/>
                </a:solidFill>
              </a:rPr>
              <a:t>mutually exclusive events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tx2"/>
                </a:solidFill>
              </a:rPr>
              <a:t>overlapping events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Combinations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160463" y="2209800"/>
            <a:ext cx="68992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To find the number of Combinations of n items chosen r at a time, you can use the formula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31863" y="3529013"/>
          <a:ext cx="7358062" cy="1420812"/>
        </p:xfrm>
        <a:graphic>
          <a:graphicData uri="http://schemas.openxmlformats.org/presentationml/2006/ole">
            <p:oleObj spid="_x0000_s16388" name="Equation" r:id="rId4" imgW="2171520" imgH="419040" progId="Equation.3">
              <p:embed/>
            </p:oleObj>
          </a:graphicData>
        </a:graphic>
      </p:graphicFrame>
      <p:graphicFrame>
        <p:nvGraphicFramePr>
          <p:cNvPr id="16389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16389" name="Equation" r:id="rId5" imgW="1015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l="28470" t="20896" r="22662" b="46778"/>
          <a:stretch>
            <a:fillRect/>
          </a:stretch>
        </p:blipFill>
        <p:spPr bwMode="auto">
          <a:xfrm>
            <a:off x="533400" y="762000"/>
            <a:ext cx="784859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Combinations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1227138" y="2743200"/>
            <a:ext cx="70929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To play a particular card game, each player is dealt five cards from a standard deck of 52 cards. How many different hands are possible?</a:t>
            </a:r>
          </a:p>
        </p:txBody>
      </p:sp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18436" name="Equation" r:id="rId4" imgW="101520" imgH="177480" progId="Equation.3">
              <p:embed/>
            </p:oleObj>
          </a:graphicData>
        </a:graphic>
      </p:graphicFrame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6097588" y="5167313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8442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Combinations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905000" y="1806575"/>
            <a:ext cx="70929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To play a particular card game, each player is dealt five cards from a standard deck of 52 cards. How many different hands are possible?</a:t>
            </a:r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19460" name="Equation" r:id="rId4" imgW="101520" imgH="177480" progId="Equation.3">
              <p:embed/>
            </p:oleObj>
          </a:graphicData>
        </a:graphic>
      </p:graphicFrame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0" y="2027238"/>
            <a:ext cx="189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39925" y="3868738"/>
          <a:ext cx="5889625" cy="2425700"/>
        </p:xfrm>
        <a:graphic>
          <a:graphicData uri="http://schemas.openxmlformats.org/presentationml/2006/ole">
            <p:oleObj spid="_x0000_s19462" name="Equation" r:id="rId5" imgW="20318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Combinations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227138" y="2743200"/>
            <a:ext cx="70929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A student must answer 3 out of 5 essay questions on a test. In how many different ways can the student select the questions?</a:t>
            </a:r>
          </a:p>
        </p:txBody>
      </p:sp>
      <p:graphicFrame>
        <p:nvGraphicFramePr>
          <p:cNvPr id="20484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20484" name="Equation" r:id="rId4" imgW="101520" imgH="177480" progId="Equation.3">
              <p:embed/>
            </p:oleObj>
          </a:graphicData>
        </a:graphic>
      </p:graphicFrame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  <p:grpSp>
        <p:nvGrpSpPr>
          <p:cNvPr id="9" name="AnswerNow"/>
          <p:cNvGrpSpPr>
            <a:grpSpLocks/>
          </p:cNvGrpSpPr>
          <p:nvPr/>
        </p:nvGrpSpPr>
        <p:grpSpPr bwMode="auto">
          <a:xfrm>
            <a:off x="6097588" y="5167313"/>
            <a:ext cx="2222500" cy="444500"/>
            <a:chOff x="2180" y="3960"/>
            <a:chExt cx="1400" cy="280"/>
          </a:xfrm>
        </p:grpSpPr>
        <p:sp>
          <p:nvSpPr>
            <p:cNvPr id="10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20490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Combinations</a:t>
            </a: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1746250" y="1817688"/>
            <a:ext cx="66294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A student must answer 3 out of 5 essay questions on a test. In how many different ways can the student select the questions?</a:t>
            </a:r>
          </a:p>
        </p:txBody>
      </p:sp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21508" name="Equation" r:id="rId4" imgW="101520" imgH="177480" progId="Equation.3">
              <p:embed/>
            </p:oleObj>
          </a:graphicData>
        </a:graphic>
      </p:graphicFrame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-152400" y="2019300"/>
            <a:ext cx="18986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19200" y="4191000"/>
          <a:ext cx="6219825" cy="1212850"/>
        </p:xfrm>
        <a:graphic>
          <a:graphicData uri="http://schemas.openxmlformats.org/presentationml/2006/ole">
            <p:oleObj spid="_x0000_s21510" name="Equation" r:id="rId5" imgW="2145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716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Little Slips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b="1" dirty="0" smtClean="0"/>
              <a:t>Each group needs to elect a “Messenger”</a:t>
            </a:r>
          </a:p>
          <a:p>
            <a:pPr>
              <a:buFontTx/>
              <a:buChar char="-"/>
            </a:pPr>
            <a:endParaRPr lang="en-US" b="1" dirty="0"/>
          </a:p>
          <a:p>
            <a:pPr>
              <a:buFontTx/>
              <a:buChar char="-"/>
            </a:pPr>
            <a:r>
              <a:rPr lang="en-US" b="1" dirty="0" smtClean="0"/>
              <a:t>There are 10 problems located in 10 envelopes in the front of the room</a:t>
            </a:r>
          </a:p>
          <a:p>
            <a:pPr>
              <a:buFontTx/>
              <a:buChar char="-"/>
            </a:pPr>
            <a:endParaRPr lang="en-US" b="1" dirty="0"/>
          </a:p>
          <a:p>
            <a:pPr>
              <a:buFontTx/>
              <a:buChar char="-"/>
            </a:pPr>
            <a:r>
              <a:rPr lang="en-US" b="1" dirty="0" smtClean="0"/>
              <a:t>The messenger will get one problem at a time (#1-10), and bring it back to the table</a:t>
            </a:r>
          </a:p>
          <a:p>
            <a:pPr>
              <a:buFontTx/>
              <a:buChar char="-"/>
            </a:pPr>
            <a:endParaRPr lang="en-US" b="1" dirty="0"/>
          </a:p>
          <a:p>
            <a:pPr>
              <a:buFontTx/>
              <a:buChar char="-"/>
            </a:pPr>
            <a:r>
              <a:rPr lang="en-US" b="1" dirty="0" smtClean="0"/>
              <a:t>Each member of the group will work on the problem</a:t>
            </a:r>
          </a:p>
          <a:p>
            <a:pPr>
              <a:buFontTx/>
              <a:buChar char="-"/>
            </a:pPr>
            <a:endParaRPr lang="en-US" b="1" dirty="0"/>
          </a:p>
          <a:p>
            <a:pPr>
              <a:buFontTx/>
              <a:buChar char="-"/>
            </a:pPr>
            <a:r>
              <a:rPr lang="en-US" b="1" dirty="0" smtClean="0"/>
              <a:t>Once the group agrees on an answer they will bring the question with the answer for me to check</a:t>
            </a:r>
          </a:p>
          <a:p>
            <a:pPr>
              <a:buFontTx/>
              <a:buChar char="-"/>
            </a:pPr>
            <a:endParaRPr lang="en-US" b="1" dirty="0"/>
          </a:p>
          <a:p>
            <a:pPr>
              <a:buFontTx/>
              <a:buChar char="-"/>
            </a:pPr>
            <a:r>
              <a:rPr lang="en-US" b="1" dirty="0" smtClean="0"/>
              <a:t>Once the correct answer is given, the messenger will go and get the next question and the process is repeated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Independent Practice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371600" y="1038225"/>
            <a:ext cx="6477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Comic Sans MS" pitchFamily="66" charset="0"/>
              </a:rPr>
              <a:t>Exit Ticket</a:t>
            </a:r>
            <a:endParaRPr lang="en-US" sz="4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246188" y="2530475"/>
            <a:ext cx="70929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A basketball team consists of two centers, five forwards, and four guards. In how many ways can the coach select a starting line up of one center, two forwards, and two guards?</a:t>
            </a:r>
          </a:p>
        </p:txBody>
      </p:sp>
      <p:graphicFrame>
        <p:nvGraphicFramePr>
          <p:cNvPr id="22532" name="Object 6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22532" name="Equation" r:id="rId4" imgW="101520" imgH="177480" progId="Equation.3">
              <p:embed/>
            </p:oleObj>
          </a:graphicData>
        </a:graphic>
      </p:graphicFrame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296863" y="2006600"/>
            <a:ext cx="189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 Practice: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93038" cy="1462088"/>
          </a:xfrm>
        </p:spPr>
        <p:txBody>
          <a:bodyPr/>
          <a:lstStyle/>
          <a:p>
            <a:pPr algn="ctr"/>
            <a:r>
              <a:rPr lang="en-US" b="1" dirty="0" smtClean="0">
                <a:latin typeface="Comic Sans MS" pitchFamily="66" charset="0"/>
              </a:rPr>
              <a:t>Agenda: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00088" y="2286000"/>
            <a:ext cx="8458200" cy="4114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Warm-up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Announcements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Permutations and Combinations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Little Slips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Independent Practice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omic Sans MS" pitchFamily="66" charset="0"/>
              </a:rPr>
              <a:t>Exit Ticket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Friday…start off the semester strong by preparing for this Test!!!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71600" y="457200"/>
            <a:ext cx="6477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Comic Sans MS" pitchFamily="66" charset="0"/>
              </a:rPr>
              <a:t>Let’s try and figure it out</a:t>
            </a:r>
            <a:endParaRPr lang="en-US" sz="4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4400" y="1917700"/>
            <a:ext cx="7696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dirty="0"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A </a:t>
            </a:r>
            <a:r>
              <a:rPr lang="en-US" sz="3200" dirty="0">
                <a:latin typeface="Comic Sans MS" pitchFamily="66" charset="0"/>
              </a:rPr>
              <a:t>student is to roll a die and flip a coin. How many possible outcomes will there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371600" y="457200"/>
            <a:ext cx="6477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Fundamental Counting Principle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4400" y="19177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Fundamental Counting Principle </a:t>
            </a:r>
            <a:r>
              <a:rPr lang="en-US" sz="2800" dirty="0">
                <a:latin typeface="Comic Sans MS" pitchFamily="66" charset="0"/>
              </a:rPr>
              <a:t>can be </a:t>
            </a:r>
            <a:r>
              <a:rPr lang="en-US" sz="2800" dirty="0" smtClean="0">
                <a:latin typeface="Comic Sans MS" pitchFamily="66" charset="0"/>
              </a:rPr>
              <a:t>used to </a:t>
            </a:r>
            <a:r>
              <a:rPr lang="en-US" sz="2800" dirty="0">
                <a:latin typeface="Comic Sans MS" pitchFamily="66" charset="0"/>
              </a:rPr>
              <a:t>determine the number of possible outcomes when there are two or more characteristics 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3733800"/>
            <a:ext cx="7543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Comic Sans MS" pitchFamily="66" charset="0"/>
              </a:rPr>
              <a:t>Fundamental Counting Principle </a:t>
            </a:r>
            <a:r>
              <a:rPr lang="en-US" sz="2800">
                <a:latin typeface="Comic Sans MS" pitchFamily="66" charset="0"/>
              </a:rPr>
              <a:t>states that if an event has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Comic Sans MS" pitchFamily="66" charset="0"/>
              </a:rPr>
              <a:t>possible outcomes and another independent event has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Comic Sans MS" pitchFamily="66" charset="0"/>
              </a:rPr>
              <a:t> possible outcomes, then there are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i="1" baseline="-25000">
                <a:latin typeface="Comic Sans MS" pitchFamily="66" charset="0"/>
              </a:rPr>
              <a:t>*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>
                <a:latin typeface="Comic Sans MS" pitchFamily="66" charset="0"/>
              </a:rPr>
              <a:t> possible outcomes for the two events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71600" y="457200"/>
            <a:ext cx="6477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Fundamental Counting Principle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4400" y="1917700"/>
            <a:ext cx="7696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Now let’s try it using the fundamental counting principle.</a:t>
            </a:r>
            <a:endParaRPr lang="en-US" sz="2800" dirty="0">
              <a:latin typeface="Comic Sans MS" pitchFamily="66" charset="0"/>
            </a:endParaRP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      A student is to roll a die and flip a coin. How many possible outcomes will there be?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0088" y="3981450"/>
            <a:ext cx="42433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1H   2H    3H    4H    5H    6H</a:t>
            </a:r>
          </a:p>
          <a:p>
            <a:r>
              <a:rPr lang="en-US" sz="2400"/>
              <a:t>1T    2T    3T    4T    5T    6T</a:t>
            </a:r>
          </a:p>
          <a:p>
            <a:endParaRPr lang="en-US" sz="2400"/>
          </a:p>
          <a:p>
            <a:r>
              <a:rPr lang="en-US" sz="2400"/>
              <a:t>             12 outcomes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86400" y="4089400"/>
            <a:ext cx="32877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6*2 = 12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71600" y="457200"/>
            <a:ext cx="6477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Comic Sans MS" pitchFamily="66" charset="0"/>
              </a:rPr>
              <a:t>Fundamental Counting Principle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4400" y="2198688"/>
            <a:ext cx="7696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For a college interview, Robert has to choose what to wear from the following: 4 slacks, 3 shirts, 2 shoes and 5 ties. How many possible outfits does he have to choose from?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81200" y="4724400"/>
            <a:ext cx="487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  4*3*2*5 = 120 outfits</a:t>
            </a:r>
            <a:endParaRPr lang="en-US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l="28113" t="25537" r="28738" b="52506"/>
          <a:stretch>
            <a:fillRect/>
          </a:stretch>
        </p:blipFill>
        <p:spPr bwMode="auto">
          <a:xfrm>
            <a:off x="304800" y="205740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Complex_Number_Properties</Template>
  <TotalTime>715</TotalTime>
  <Words>872</Words>
  <Application>Microsoft Office PowerPoint</Application>
  <PresentationFormat>On-screen Show (4:3)</PresentationFormat>
  <Paragraphs>117</Paragraphs>
  <Slides>28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Tahoma</vt:lpstr>
      <vt:lpstr>Arial</vt:lpstr>
      <vt:lpstr>Wingdings</vt:lpstr>
      <vt:lpstr>Calibri</vt:lpstr>
      <vt:lpstr>Comic Sans MS</vt:lpstr>
      <vt:lpstr>Times New Roman</vt:lpstr>
      <vt:lpstr>Times</vt:lpstr>
      <vt:lpstr>Blends</vt:lpstr>
      <vt:lpstr>Equation</vt:lpstr>
      <vt:lpstr>Permutations  and  Combinations</vt:lpstr>
      <vt:lpstr>Warm-up</vt:lpstr>
      <vt:lpstr>Agenda:</vt:lpstr>
      <vt:lpstr>Announcements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 Hughes</dc:creator>
  <cp:lastModifiedBy>timothyj.enrico</cp:lastModifiedBy>
  <cp:revision>42</cp:revision>
  <dcterms:created xsi:type="dcterms:W3CDTF">2010-08-16T18:37:09Z</dcterms:created>
  <dcterms:modified xsi:type="dcterms:W3CDTF">2014-02-04T16:52:47Z</dcterms:modified>
</cp:coreProperties>
</file>