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68" r:id="rId3"/>
    <p:sldId id="258" r:id="rId4"/>
    <p:sldId id="259" r:id="rId5"/>
    <p:sldId id="269" r:id="rId6"/>
    <p:sldId id="270" r:id="rId7"/>
    <p:sldId id="271" r:id="rId8"/>
    <p:sldId id="272" r:id="rId9"/>
    <p:sldId id="261" r:id="rId10"/>
    <p:sldId id="262" r:id="rId11"/>
    <p:sldId id="274" r:id="rId12"/>
    <p:sldId id="273" r:id="rId13"/>
    <p:sldId id="275" r:id="rId14"/>
    <p:sldId id="276" r:id="rId15"/>
    <p:sldId id="265" r:id="rId16"/>
    <p:sldId id="278" r:id="rId17"/>
    <p:sldId id="282" r:id="rId18"/>
    <p:sldId id="283" r:id="rId19"/>
    <p:sldId id="284" r:id="rId20"/>
    <p:sldId id="279" r:id="rId21"/>
    <p:sldId id="280" r:id="rId22"/>
    <p:sldId id="281" r:id="rId23"/>
    <p:sldId id="26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0BE3A-46BA-45A8-9638-438B0628C3F7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A0CE5-C62A-4916-8EDC-F84C9AB7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471619-DEC1-4C1C-87F5-B6CD4EB594F5}" type="slidenum">
              <a:rPr lang="en-US"/>
              <a:pPr/>
              <a:t>11</a:t>
            </a:fld>
            <a:endParaRPr lang="en-US"/>
          </a:p>
        </p:txBody>
      </p:sp>
      <p:sp>
        <p:nvSpPr>
          <p:cNvPr id="212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56D6D5-A8E4-4B19-839A-DE6EA25B544A}" type="slidenum">
              <a:rPr lang="en-US"/>
              <a:pPr/>
              <a:t>12</a:t>
            </a:fld>
            <a:endParaRPr lang="en-US"/>
          </a:p>
        </p:txBody>
      </p:sp>
      <p:sp>
        <p:nvSpPr>
          <p:cNvPr id="212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2E4E4-7C4C-4B98-AE4A-3BB15362E917}" type="slidenum">
              <a:rPr lang="en-US"/>
              <a:pPr/>
              <a:t>13</a:t>
            </a:fld>
            <a:endParaRPr lang="en-US"/>
          </a:p>
        </p:txBody>
      </p:sp>
      <p:sp>
        <p:nvSpPr>
          <p:cNvPr id="213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3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F70F3-25DA-4429-9259-AAAC9142D21C}" type="slidenum">
              <a:rPr lang="en-US"/>
              <a:pPr/>
              <a:t>14</a:t>
            </a:fld>
            <a:endParaRPr lang="en-US"/>
          </a:p>
        </p:txBody>
      </p:sp>
      <p:sp>
        <p:nvSpPr>
          <p:cNvPr id="213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3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17077-3781-4B71-9967-27E3D70CD111}" type="slidenum">
              <a:rPr lang="en-US"/>
              <a:pPr/>
              <a:t>20</a:t>
            </a:fld>
            <a:endParaRPr lang="en-US"/>
          </a:p>
        </p:txBody>
      </p:sp>
      <p:sp>
        <p:nvSpPr>
          <p:cNvPr id="212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4F5FC-8B0D-4482-A914-AEB228AF545D}" type="slidenum">
              <a:rPr lang="en-US"/>
              <a:pPr/>
              <a:t>21</a:t>
            </a:fld>
            <a:endParaRPr lang="en-US"/>
          </a:p>
        </p:txBody>
      </p:sp>
      <p:sp>
        <p:nvSpPr>
          <p:cNvPr id="214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E87EE4-29EB-47F2-9F77-E45C7133B838}" type="slidenum">
              <a:rPr lang="en-US"/>
              <a:pPr/>
              <a:t>22</a:t>
            </a:fld>
            <a:endParaRPr lang="en-US"/>
          </a:p>
        </p:txBody>
      </p:sp>
      <p:sp>
        <p:nvSpPr>
          <p:cNvPr id="214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FF5B1F-4D43-42B0-9105-AB5487BAD0CD}" type="slidenum">
              <a:rPr lang="en-US"/>
              <a:pPr/>
              <a:t>24</a:t>
            </a:fld>
            <a:endParaRPr lang="en-US"/>
          </a:p>
        </p:txBody>
      </p:sp>
      <p:sp>
        <p:nvSpPr>
          <p:cNvPr id="212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2F80-8028-4ABA-A6D6-13C2690A88AF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4EFDD00-42B0-4296-B5C5-26EE30C605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2F80-8028-4ABA-A6D6-13C2690A88AF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DD00-42B0-4296-B5C5-26EE30C60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2F80-8028-4ABA-A6D6-13C2690A88AF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DD00-42B0-4296-B5C5-26EE30C60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2F80-8028-4ABA-A6D6-13C2690A88AF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DD00-42B0-4296-B5C5-26EE30C605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2F80-8028-4ABA-A6D6-13C2690A88AF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EFDD00-42B0-4296-B5C5-26EE30C60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2F80-8028-4ABA-A6D6-13C2690A88AF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DD00-42B0-4296-B5C5-26EE30C605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2F80-8028-4ABA-A6D6-13C2690A88AF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DD00-42B0-4296-B5C5-26EE30C605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2F80-8028-4ABA-A6D6-13C2690A88AF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DD00-42B0-4296-B5C5-26EE30C60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2F80-8028-4ABA-A6D6-13C2690A88AF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DD00-42B0-4296-B5C5-26EE30C60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2F80-8028-4ABA-A6D6-13C2690A88AF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DD00-42B0-4296-B5C5-26EE30C605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2F80-8028-4ABA-A6D6-13C2690A88AF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EFDD00-42B0-4296-B5C5-26EE30C605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0E2F80-8028-4ABA-A6D6-13C2690A88AF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4EFDD00-42B0-4296-B5C5-26EE30C60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Unit #8 - Probability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…continued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23750" t="50000" r="27500" b="31667"/>
          <a:stretch>
            <a:fillRect/>
          </a:stretch>
        </p:blipFill>
        <p:spPr bwMode="auto">
          <a:xfrm>
            <a:off x="228600" y="1600200"/>
            <a:ext cx="8645236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82" name="Rectangle 2"/>
          <p:cNvSpPr>
            <a:spLocks noChangeArrowheads="1"/>
          </p:cNvSpPr>
          <p:nvPr/>
        </p:nvSpPr>
        <p:spPr bwMode="auto">
          <a:xfrm>
            <a:off x="255588" y="1314450"/>
            <a:ext cx="862965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3"/>
              </a:buBlip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For mutually exclusive events, the probability that one or the other of several events will occur is found by summing the individual probabilities of the events:</a:t>
            </a:r>
          </a:p>
          <a:p>
            <a:pPr marL="342900" indent="-342900" algn="ctr">
              <a:spcBef>
                <a:spcPct val="35000"/>
              </a:spcBef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P(A or B) = P(A) + P(B)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3"/>
              </a:buBlip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A </a:t>
            </a:r>
            <a:r>
              <a:rPr lang="en-US" sz="2400" i="1">
                <a:solidFill>
                  <a:schemeClr val="tx2"/>
                </a:solidFill>
                <a:latin typeface="Arial" charset="0"/>
              </a:rPr>
              <a:t>Venn diagram</a:t>
            </a:r>
            <a:r>
              <a:rPr lang="en-US" sz="2400">
                <a:solidFill>
                  <a:schemeClr val="tx2"/>
                </a:solidFill>
                <a:latin typeface="Arial" charset="0"/>
              </a:rPr>
              <a:t> is used to show mutually exclusive events.</a:t>
            </a:r>
          </a:p>
        </p:txBody>
      </p:sp>
      <p:sp>
        <p:nvSpPr>
          <p:cNvPr id="2119683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3600" b="1">
                <a:solidFill>
                  <a:schemeClr val="tx2"/>
                </a:solidFill>
                <a:latin typeface="Arial" charset="0"/>
              </a:rPr>
              <a:t>Mutually Exclusive Events</a:t>
            </a:r>
          </a:p>
        </p:txBody>
      </p:sp>
      <p:sp>
        <p:nvSpPr>
          <p:cNvPr id="2119684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2119685" name="Picture 5" descr="11-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3733800"/>
            <a:ext cx="5286375" cy="283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3778" name="Rectangle 2"/>
          <p:cNvSpPr>
            <a:spLocks noChangeArrowheads="1"/>
          </p:cNvSpPr>
          <p:nvPr/>
        </p:nvSpPr>
        <p:spPr bwMode="auto">
          <a:xfrm>
            <a:off x="255588" y="1314450"/>
            <a:ext cx="862965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3"/>
              </a:buBlip>
            </a:pPr>
            <a:r>
              <a:rPr lang="en-US" sz="2400" u="sng">
                <a:solidFill>
                  <a:schemeClr val="tx2"/>
                </a:solidFill>
                <a:latin typeface="Arial" charset="0"/>
              </a:rPr>
              <a:t>Example 1</a:t>
            </a:r>
            <a:r>
              <a:rPr lang="en-US" sz="2400">
                <a:solidFill>
                  <a:schemeClr val="tx2"/>
                </a:solidFill>
                <a:latin typeface="Arial" charset="0"/>
              </a:rPr>
              <a:t>:</a:t>
            </a:r>
            <a:br>
              <a:rPr lang="en-US" sz="2400">
                <a:solidFill>
                  <a:schemeClr val="tx2"/>
                </a:solidFill>
                <a:latin typeface="Arial" charset="0"/>
              </a:rPr>
            </a:br>
            <a:endParaRPr lang="en-US" sz="2400">
              <a:solidFill>
                <a:schemeClr val="tx2"/>
              </a:solidFill>
              <a:latin typeface="Arial" charset="0"/>
            </a:endParaRPr>
          </a:p>
          <a:p>
            <a:pPr marL="342900" indent="-342900">
              <a:spcBef>
                <a:spcPct val="35000"/>
              </a:spcBef>
              <a:buFontTx/>
              <a:buBlip>
                <a:blip r:embed="rId3"/>
              </a:buBlip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Find the probability that a girl’s favorite department store is Macy’s or Nordstrom.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3"/>
              </a:buBlip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Find the probability that a girl’s favorite store is not JC Penny’s.</a:t>
            </a:r>
          </a:p>
        </p:txBody>
      </p:sp>
      <p:sp>
        <p:nvSpPr>
          <p:cNvPr id="2123779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3600" b="1">
                <a:solidFill>
                  <a:schemeClr val="tx2"/>
                </a:solidFill>
                <a:latin typeface="Arial" charset="0"/>
              </a:rPr>
              <a:t>Mutually Exclusive Events</a:t>
            </a:r>
          </a:p>
        </p:txBody>
      </p:sp>
      <p:sp>
        <p:nvSpPr>
          <p:cNvPr id="2123780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123811" name="Group 35"/>
          <p:cNvGraphicFramePr>
            <a:graphicFrameLocks noGrp="1"/>
          </p:cNvGraphicFramePr>
          <p:nvPr/>
        </p:nvGraphicFramePr>
        <p:xfrm>
          <a:off x="2438400" y="4038600"/>
          <a:ext cx="3962400" cy="2592706"/>
        </p:xfrm>
        <a:graphic>
          <a:graphicData uri="http://schemas.openxmlformats.org/drawingml/2006/table">
            <a:tbl>
              <a:tblPr/>
              <a:tblGrid>
                <a:gridCol w="2667000"/>
                <a:gridCol w="1295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Macy’s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Nordstrom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JC Pennys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Bloomingdale’s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23812" name="Text Box 36"/>
          <p:cNvSpPr txBox="1">
            <a:spLocks noChangeArrowheads="1"/>
          </p:cNvSpPr>
          <p:nvPr/>
        </p:nvSpPr>
        <p:spPr bwMode="auto">
          <a:xfrm>
            <a:off x="4114800" y="2590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0.45</a:t>
            </a:r>
          </a:p>
        </p:txBody>
      </p:sp>
      <p:sp>
        <p:nvSpPr>
          <p:cNvPr id="2123813" name="Text Box 37"/>
          <p:cNvSpPr txBox="1">
            <a:spLocks noChangeArrowheads="1"/>
          </p:cNvSpPr>
          <p:nvPr/>
        </p:nvSpPr>
        <p:spPr bwMode="auto">
          <a:xfrm>
            <a:off x="4114800" y="3505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0.90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2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2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3812" grpId="0"/>
      <p:bldP spid="21238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946" name="Rectangle 2"/>
          <p:cNvSpPr>
            <a:spLocks noChangeArrowheads="1"/>
          </p:cNvSpPr>
          <p:nvPr/>
        </p:nvSpPr>
        <p:spPr bwMode="auto">
          <a:xfrm>
            <a:off x="255588" y="1314450"/>
            <a:ext cx="862965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3"/>
              </a:buBlip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Probability that non-mutually exclusive events A and B or both will occur expressed as:</a:t>
            </a:r>
          </a:p>
          <a:p>
            <a:pPr marL="342900" indent="-342900">
              <a:spcBef>
                <a:spcPct val="35000"/>
              </a:spcBef>
            </a:pPr>
            <a:endParaRPr lang="en-US" sz="2400">
              <a:solidFill>
                <a:schemeClr val="tx2"/>
              </a:solidFill>
              <a:latin typeface="Arial" charset="0"/>
            </a:endParaRPr>
          </a:p>
          <a:p>
            <a:pPr marL="342900" indent="-342900" algn="ctr">
              <a:spcBef>
                <a:spcPct val="35000"/>
              </a:spcBef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P(A or B) = P(A) + P(B) - P(AB)</a:t>
            </a:r>
          </a:p>
        </p:txBody>
      </p:sp>
      <p:sp>
        <p:nvSpPr>
          <p:cNvPr id="2130947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3600" b="1">
                <a:solidFill>
                  <a:schemeClr val="tx2"/>
                </a:solidFill>
                <a:latin typeface="Arial" charset="0"/>
              </a:rPr>
              <a:t>Overlapping Events</a:t>
            </a:r>
          </a:p>
        </p:txBody>
      </p:sp>
      <p:sp>
        <p:nvSpPr>
          <p:cNvPr id="2130948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2130950" name="Picture 6" descr="11-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3581400"/>
            <a:ext cx="5410200" cy="2901950"/>
          </a:xfrm>
          <a:prstGeom prst="rect">
            <a:avLst/>
          </a:prstGeom>
          <a:noFill/>
        </p:spPr>
      </p:pic>
      <p:sp>
        <p:nvSpPr>
          <p:cNvPr id="2130951" name="Line 7"/>
          <p:cNvSpPr>
            <a:spLocks noChangeShapeType="1"/>
          </p:cNvSpPr>
          <p:nvPr/>
        </p:nvSpPr>
        <p:spPr bwMode="auto">
          <a:xfrm flipV="1">
            <a:off x="5362575" y="51530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0952" name="Line 8"/>
          <p:cNvSpPr>
            <a:spLocks noChangeShapeType="1"/>
          </p:cNvSpPr>
          <p:nvPr/>
        </p:nvSpPr>
        <p:spPr bwMode="auto">
          <a:xfrm flipV="1">
            <a:off x="4743450" y="634365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090" name="Rectangle 2"/>
          <p:cNvSpPr>
            <a:spLocks noChangeArrowheads="1"/>
          </p:cNvSpPr>
          <p:nvPr/>
        </p:nvSpPr>
        <p:spPr bwMode="auto">
          <a:xfrm>
            <a:off x="255588" y="1314450"/>
            <a:ext cx="862965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3"/>
              </a:buBlip>
            </a:pPr>
            <a:r>
              <a:rPr lang="en-US" sz="2400" u="sng">
                <a:solidFill>
                  <a:schemeClr val="tx2"/>
                </a:solidFill>
                <a:latin typeface="Arial" charset="0"/>
              </a:rPr>
              <a:t>Example 1</a:t>
            </a:r>
            <a:r>
              <a:rPr lang="en-US" sz="2400">
                <a:solidFill>
                  <a:schemeClr val="tx2"/>
                </a:solidFill>
                <a:latin typeface="Arial" charset="0"/>
              </a:rPr>
              <a:t>: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3"/>
              </a:buBlip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Find the probability of picking a king or a club in a deck of cards.</a:t>
            </a:r>
          </a:p>
        </p:txBody>
      </p:sp>
      <p:sp>
        <p:nvSpPr>
          <p:cNvPr id="2137091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3600" b="1">
                <a:solidFill>
                  <a:schemeClr val="tx2"/>
                </a:solidFill>
                <a:latin typeface="Arial" charset="0"/>
              </a:rPr>
              <a:t>Overlapping Events</a:t>
            </a:r>
          </a:p>
        </p:txBody>
      </p:sp>
      <p:sp>
        <p:nvSpPr>
          <p:cNvPr id="2137092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2137129" name="Picture 41" descr="j0432475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2971800"/>
            <a:ext cx="1501775" cy="1857375"/>
          </a:xfrm>
          <a:prstGeom prst="rect">
            <a:avLst/>
          </a:prstGeom>
          <a:noFill/>
        </p:spPr>
      </p:pic>
      <p:sp>
        <p:nvSpPr>
          <p:cNvPr id="2137130" name="Text Box 42"/>
          <p:cNvSpPr txBox="1">
            <a:spLocks noChangeArrowheads="1"/>
          </p:cNvSpPr>
          <p:nvPr/>
        </p:nvSpPr>
        <p:spPr bwMode="auto">
          <a:xfrm>
            <a:off x="4191000" y="5715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4/13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3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71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Mutually Exclusive/Overlapping Events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22500" t="33333" r="28749" b="28148"/>
          <a:stretch>
            <a:fillRect/>
          </a:stretch>
        </p:blipFill>
        <p:spPr bwMode="auto">
          <a:xfrm>
            <a:off x="3810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i="1" dirty="0" smtClean="0">
                <a:solidFill>
                  <a:srgbClr val="FF0000"/>
                </a:solidFill>
              </a:rPr>
              <a:t>Get Ready For Whiteboards!!!</a:t>
            </a:r>
            <a:endParaRPr lang="en-US" sz="8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/>
              <a:t>The break down of </a:t>
            </a:r>
            <a:r>
              <a:rPr lang="en-US" dirty="0" smtClean="0"/>
              <a:t>letters written by students and parents either supporting or against a coach</a:t>
            </a:r>
            <a:r>
              <a:rPr lang="en-US" sz="2600" dirty="0" smtClean="0"/>
              <a:t>: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What are the chances that a student letter supporting the coach will be chosen?</a:t>
            </a:r>
          </a:p>
        </p:txBody>
      </p:sp>
      <p:graphicFrame>
        <p:nvGraphicFramePr>
          <p:cNvPr id="9220" name="Group 4"/>
          <p:cNvGraphicFramePr>
            <a:graphicFrameLocks noGrp="1"/>
          </p:cNvGraphicFramePr>
          <p:nvPr/>
        </p:nvGraphicFramePr>
        <p:xfrm>
          <a:off x="1295400" y="2362200"/>
          <a:ext cx="6416675" cy="2536509"/>
        </p:xfrm>
        <a:graphic>
          <a:graphicData uri="http://schemas.openxmlformats.org/drawingml/2006/table">
            <a:tbl>
              <a:tblPr/>
              <a:tblGrid>
                <a:gridCol w="1635125"/>
                <a:gridCol w="1593850"/>
                <a:gridCol w="1593850"/>
                <a:gridCol w="1593850"/>
              </a:tblGrid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Written by students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Written by parents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Support coach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Against coach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Whiteboards</a:t>
            </a:r>
            <a:endParaRPr lang="en-US" dirty="0"/>
          </a:p>
        </p:txBody>
      </p:sp>
      <p:sp>
        <p:nvSpPr>
          <p:cNvPr id="133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marL="381000" indent="-381000">
              <a:buFont typeface="Wingdings" pitchFamily="2" charset="2"/>
              <a:buNone/>
            </a:pPr>
            <a:endParaRPr lang="en-US" i="1" dirty="0" smtClean="0">
              <a:sym typeface="Symbol" pitchFamily="18" charset="2"/>
            </a:endParaRPr>
          </a:p>
          <a:p>
            <a:pPr marL="381000" indent="-381000">
              <a:buFont typeface="Wingdings" pitchFamily="2" charset="2"/>
              <a:buNone/>
            </a:pPr>
            <a:endParaRPr lang="en-US" dirty="0" smtClean="0">
              <a:sym typeface="Symbol" pitchFamily="18" charset="2"/>
            </a:endParaRPr>
          </a:p>
          <a:p>
            <a:pPr marL="381000" indent="-381000"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At </a:t>
            </a:r>
            <a:r>
              <a:rPr lang="en-US" dirty="0">
                <a:sym typeface="Symbol" pitchFamily="18" charset="2"/>
              </a:rPr>
              <a:t>a certain university, 47.0% of the students are female.  </a:t>
            </a:r>
          </a:p>
          <a:p>
            <a:pPr marL="381000" indent="-381000"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Also, 8.5% of the students are married females.</a:t>
            </a:r>
          </a:p>
          <a:p>
            <a:pPr marL="381000" indent="-381000"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If a student is selected at random, what is the probability that the student is married, given that the student was female?</a:t>
            </a:r>
          </a:p>
          <a:p>
            <a:pPr marL="381000" indent="-381000">
              <a:buFont typeface="Wingdings" pitchFamily="2" charset="2"/>
              <a:buNone/>
            </a:pPr>
            <a:endParaRPr lang="en-US" dirty="0"/>
          </a:p>
          <a:p>
            <a:pPr marL="381000" indent="-381000">
              <a:buFont typeface="Wingdings" pitchFamily="2" charset="2"/>
              <a:buAutoNum type="alphaLcParenR"/>
            </a:pPr>
            <a:r>
              <a:rPr lang="en-US" dirty="0"/>
              <a:t>0.085 / 0.47 </a:t>
            </a:r>
          </a:p>
          <a:p>
            <a:pPr marL="381000" indent="-381000">
              <a:buFont typeface="Wingdings" pitchFamily="2" charset="2"/>
              <a:buAutoNum type="alphaLcParenR"/>
            </a:pPr>
            <a:r>
              <a:rPr lang="en-US" dirty="0"/>
              <a:t> 0.47 / 0.085</a:t>
            </a:r>
          </a:p>
          <a:p>
            <a:pPr marL="381000" indent="-381000">
              <a:buFont typeface="Wingdings" pitchFamily="2" charset="2"/>
              <a:buAutoNum type="alphaLcParenR"/>
            </a:pPr>
            <a:r>
              <a:rPr lang="en-US" dirty="0"/>
              <a:t>(0.085) (0.47)</a:t>
            </a:r>
          </a:p>
          <a:p>
            <a:pPr marL="381000" indent="-381000">
              <a:buFont typeface="Wingdings" pitchFamily="2" charset="2"/>
              <a:buAutoNum type="alphaLcParenR"/>
            </a:pPr>
            <a:r>
              <a:rPr lang="en-US" dirty="0"/>
              <a:t> 0.085</a:t>
            </a:r>
          </a:p>
          <a:p>
            <a:pPr marL="381000" indent="-381000">
              <a:buFont typeface="Wingdings" pitchFamily="2" charset="2"/>
              <a:buAutoNum type="alphaLcParenR"/>
            </a:pPr>
            <a:r>
              <a:rPr lang="en-US" dirty="0"/>
              <a:t> 0.47		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381000" indent="-381000">
              <a:buFont typeface="Wingdings" pitchFamily="2" charset="2"/>
              <a:buNone/>
            </a:pPr>
            <a:r>
              <a:rPr lang="en-US" dirty="0"/>
              <a:t>Within the United States, approximately 11.25% of the population is left-handed.</a:t>
            </a:r>
          </a:p>
          <a:p>
            <a:pPr marL="381000" indent="-381000">
              <a:buFont typeface="Wingdings" pitchFamily="2" charset="2"/>
              <a:buNone/>
            </a:pPr>
            <a:r>
              <a:rPr lang="en-US" dirty="0"/>
              <a:t>Of the males, 12.6% are left-handed, compared to only 9.9% of the females.  </a:t>
            </a:r>
          </a:p>
          <a:p>
            <a:pPr marL="381000" indent="-381000">
              <a:buFont typeface="Wingdings" pitchFamily="2" charset="2"/>
              <a:buNone/>
            </a:pPr>
            <a:r>
              <a:rPr lang="en-US" dirty="0"/>
              <a:t>Assume the probability of selecting a male is the same as selecting a female.</a:t>
            </a:r>
          </a:p>
          <a:p>
            <a:pPr marL="381000" indent="-381000">
              <a:buFont typeface="Wingdings" pitchFamily="2" charset="2"/>
              <a:buNone/>
            </a:pPr>
            <a:r>
              <a:rPr lang="en-US" dirty="0"/>
              <a:t>If a person is selected at random, what is the probability that the selected person is a left-handed male?</a:t>
            </a:r>
          </a:p>
          <a:p>
            <a:pPr marL="381000" indent="-381000">
              <a:buFont typeface="Wingdings" pitchFamily="2" charset="2"/>
              <a:buNone/>
            </a:pPr>
            <a:endParaRPr lang="en-US" dirty="0"/>
          </a:p>
          <a:p>
            <a:pPr marL="381000" indent="-381000">
              <a:buFont typeface="Wingdings" pitchFamily="2" charset="2"/>
              <a:buAutoNum type="alphaLcParenR"/>
            </a:pPr>
            <a:r>
              <a:rPr lang="en-US" dirty="0"/>
              <a:t>(0.126) (0.50)</a:t>
            </a:r>
          </a:p>
          <a:p>
            <a:pPr marL="381000" indent="-381000">
              <a:buFont typeface="Wingdings" pitchFamily="2" charset="2"/>
              <a:buAutoNum type="alphaLcParenR"/>
            </a:pPr>
            <a:r>
              <a:rPr lang="en-US" dirty="0"/>
              <a:t>(0.126)</a:t>
            </a:r>
          </a:p>
          <a:p>
            <a:pPr marL="381000" indent="-381000">
              <a:buFont typeface="Wingdings" pitchFamily="2" charset="2"/>
              <a:buAutoNum type="alphaLcParenR"/>
            </a:pPr>
            <a:r>
              <a:rPr lang="en-US" dirty="0"/>
              <a:t>(0.1125) (0.50)</a:t>
            </a:r>
          </a:p>
          <a:p>
            <a:pPr marL="381000" indent="-381000">
              <a:buFont typeface="Wingdings" pitchFamily="2" charset="2"/>
              <a:buAutoNum type="alphaLcParenR"/>
            </a:pPr>
            <a:r>
              <a:rPr lang="en-US" dirty="0"/>
              <a:t>0.126 / 0.50 </a:t>
            </a:r>
          </a:p>
          <a:p>
            <a:pPr marL="381000" indent="-381000">
              <a:buFont typeface="Wingdings" pitchFamily="2" charset="2"/>
              <a:buNone/>
            </a:pPr>
            <a:r>
              <a:rPr lang="en-US" dirty="0"/>
              <a:t>			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48038" y="260350"/>
            <a:ext cx="1833562" cy="685800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>
                <a:solidFill>
                  <a:srgbClr val="FF3300"/>
                </a:solidFill>
                <a:latin typeface="Arial Unicode MS" pitchFamily="34" charset="-128"/>
              </a:rPr>
              <a:t>Warm-up</a:t>
            </a:r>
            <a:endParaRPr lang="en-GB" sz="2800" dirty="0">
              <a:solidFill>
                <a:srgbClr val="FF3300"/>
              </a:solidFill>
              <a:latin typeface="Arial Unicode MS" pitchFamily="34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51816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GB" sz="1800" dirty="0" smtClean="0">
                <a:latin typeface="Arial Unicode MS" pitchFamily="34" charset="-128"/>
              </a:rPr>
              <a:t>Fill in the empty boxes, then answer questions A, B, and C on the bottom</a:t>
            </a:r>
            <a:endParaRPr lang="en-GB" sz="1800" dirty="0"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GB" sz="1800" dirty="0">
              <a:latin typeface="Arial Unicode MS" pitchFamily="34" charset="-128"/>
            </a:endParaRPr>
          </a:p>
        </p:txBody>
      </p:sp>
      <p:sp>
        <p:nvSpPr>
          <p:cNvPr id="16444" name="Rectangle 60"/>
          <p:cNvSpPr>
            <a:spLocks noChangeArrowheads="1"/>
          </p:cNvSpPr>
          <p:nvPr/>
        </p:nvSpPr>
        <p:spPr bwMode="auto">
          <a:xfrm>
            <a:off x="611188" y="1557338"/>
            <a:ext cx="8153400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							</a:t>
            </a:r>
            <a:r>
              <a:rPr lang="en-US" sz="2400" dirty="0">
                <a:cs typeface="Times New Roman" pitchFamily="18" charset="0"/>
              </a:rPr>
              <a:t>Coffee is sold in 						</a:t>
            </a:r>
            <a:r>
              <a:rPr lang="en-US" sz="2400" dirty="0" smtClean="0">
                <a:cs typeface="Times New Roman" pitchFamily="18" charset="0"/>
              </a:rPr>
              <a:t>three </a:t>
            </a:r>
            <a:r>
              <a:rPr lang="en-US" sz="2400" dirty="0">
                <a:cs typeface="Times New Roman" pitchFamily="18" charset="0"/>
              </a:rPr>
              <a:t>types and in 						</a:t>
            </a:r>
            <a:r>
              <a:rPr lang="en-US" sz="2400" dirty="0" smtClean="0">
                <a:cs typeface="Times New Roman" pitchFamily="18" charset="0"/>
              </a:rPr>
              <a:t>  three </a:t>
            </a:r>
            <a:r>
              <a:rPr lang="en-US" sz="2400" dirty="0">
                <a:cs typeface="Times New Roman" pitchFamily="18" charset="0"/>
              </a:rPr>
              <a:t>weights.</a:t>
            </a:r>
            <a:endParaRPr lang="en-US" sz="1800" dirty="0"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Tx/>
              <a:buAutoNum type="alphaLcParenR"/>
            </a:pPr>
            <a:endParaRPr lang="en-US" sz="1800" dirty="0" smtClean="0"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Tx/>
              <a:buAutoNum type="alphaLcParenR"/>
            </a:pPr>
            <a:endParaRPr lang="en-US" dirty="0"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Tx/>
              <a:buAutoNum type="alphaLcParenR"/>
            </a:pPr>
            <a:endParaRPr lang="en-US" sz="1800" dirty="0" smtClean="0"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Tx/>
              <a:buAutoNum type="alphaLcParenR"/>
            </a:pPr>
            <a:endParaRPr lang="en-US" dirty="0"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Tx/>
              <a:buAutoNum type="alphaLcParenR"/>
            </a:pPr>
            <a:r>
              <a:rPr lang="en-US" sz="2400" dirty="0" smtClean="0">
                <a:cs typeface="Times New Roman" pitchFamily="18" charset="0"/>
              </a:rPr>
              <a:t>How </a:t>
            </a:r>
            <a:r>
              <a:rPr lang="en-US" sz="2400" dirty="0">
                <a:cs typeface="Times New Roman" pitchFamily="18" charset="0"/>
              </a:rPr>
              <a:t>many people bought 100g of powdered coffee?</a:t>
            </a:r>
          </a:p>
          <a:p>
            <a:pPr marL="457200" indent="-457200">
              <a:lnSpc>
                <a:spcPct val="90000"/>
              </a:lnSpc>
              <a:buFontTx/>
              <a:buAutoNum type="alphaLcParenR"/>
            </a:pPr>
            <a:r>
              <a:rPr lang="en-US" sz="2400" dirty="0">
                <a:cs typeface="Times New Roman" pitchFamily="18" charset="0"/>
              </a:rPr>
              <a:t>How many people bought ground coffee?</a:t>
            </a:r>
          </a:p>
          <a:p>
            <a:pPr marL="457200" indent="-457200">
              <a:lnSpc>
                <a:spcPct val="90000"/>
              </a:lnSpc>
              <a:buFontTx/>
              <a:buAutoNum type="alphaLcParenR"/>
            </a:pPr>
            <a:r>
              <a:rPr lang="en-US" sz="2400" dirty="0">
                <a:cs typeface="Times New Roman" pitchFamily="18" charset="0"/>
              </a:rPr>
              <a:t>Out of the packets weighing 200g, what is the probability the packet bought contained granules?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457200" y="1600200"/>
            <a:ext cx="5638800" cy="3124200"/>
            <a:chOff x="-3" y="-3"/>
            <a:chExt cx="2613" cy="2136"/>
          </a:xfrm>
        </p:grpSpPr>
        <p:grpSp>
          <p:nvGrpSpPr>
            <p:cNvPr id="3" name="Group 62"/>
            <p:cNvGrpSpPr>
              <a:grpSpLocks/>
            </p:cNvGrpSpPr>
            <p:nvPr/>
          </p:nvGrpSpPr>
          <p:grpSpPr bwMode="auto">
            <a:xfrm>
              <a:off x="0" y="0"/>
              <a:ext cx="2607" cy="2130"/>
              <a:chOff x="0" y="0"/>
              <a:chExt cx="2607" cy="2130"/>
            </a:xfrm>
          </p:grpSpPr>
          <p:grpSp>
            <p:nvGrpSpPr>
              <p:cNvPr id="4" name="Group 63"/>
              <p:cNvGrpSpPr>
                <a:grpSpLocks/>
              </p:cNvGrpSpPr>
              <p:nvPr/>
            </p:nvGrpSpPr>
            <p:grpSpPr bwMode="auto">
              <a:xfrm>
                <a:off x="0" y="0"/>
                <a:ext cx="551" cy="403"/>
                <a:chOff x="0" y="0"/>
                <a:chExt cx="551" cy="403"/>
              </a:xfrm>
            </p:grpSpPr>
            <p:sp>
              <p:nvSpPr>
                <p:cNvPr id="16448" name="Rectangle 6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46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16449" name="Rectangle 6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5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66"/>
              <p:cNvGrpSpPr>
                <a:grpSpLocks/>
              </p:cNvGrpSpPr>
              <p:nvPr/>
            </p:nvGrpSpPr>
            <p:grpSpPr bwMode="auto">
              <a:xfrm>
                <a:off x="551" y="0"/>
                <a:ext cx="514" cy="403"/>
                <a:chOff x="551" y="0"/>
                <a:chExt cx="514" cy="403"/>
              </a:xfrm>
            </p:grpSpPr>
            <p:sp>
              <p:nvSpPr>
                <p:cNvPr id="16451" name="Rectangle 67"/>
                <p:cNvSpPr>
                  <a:spLocks noChangeArrowheads="1"/>
                </p:cNvSpPr>
                <p:nvPr/>
              </p:nvSpPr>
              <p:spPr bwMode="auto">
                <a:xfrm>
                  <a:off x="594" y="0"/>
                  <a:ext cx="4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2000" b="1" dirty="0">
                      <a:latin typeface="Times New Roman" pitchFamily="18" charset="0"/>
                      <a:cs typeface="Times New Roman" pitchFamily="18" charset="0"/>
                    </a:rPr>
                    <a:t>100g</a:t>
                  </a: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16452" name="Rectangle 68"/>
                <p:cNvSpPr>
                  <a:spLocks noChangeArrowheads="1"/>
                </p:cNvSpPr>
                <p:nvPr/>
              </p:nvSpPr>
              <p:spPr bwMode="auto">
                <a:xfrm>
                  <a:off x="551" y="0"/>
                  <a:ext cx="5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69"/>
              <p:cNvGrpSpPr>
                <a:grpSpLocks/>
              </p:cNvGrpSpPr>
              <p:nvPr/>
            </p:nvGrpSpPr>
            <p:grpSpPr bwMode="auto">
              <a:xfrm>
                <a:off x="1065" y="0"/>
                <a:ext cx="514" cy="403"/>
                <a:chOff x="1065" y="0"/>
                <a:chExt cx="514" cy="403"/>
              </a:xfrm>
            </p:grpSpPr>
            <p:sp>
              <p:nvSpPr>
                <p:cNvPr id="16454" name="Rectangle 70"/>
                <p:cNvSpPr>
                  <a:spLocks noChangeArrowheads="1"/>
                </p:cNvSpPr>
                <p:nvPr/>
              </p:nvSpPr>
              <p:spPr bwMode="auto">
                <a:xfrm>
                  <a:off x="1108" y="0"/>
                  <a:ext cx="4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2000" b="1" dirty="0">
                      <a:latin typeface="Times New Roman" pitchFamily="18" charset="0"/>
                      <a:cs typeface="Times New Roman" pitchFamily="18" charset="0"/>
                    </a:rPr>
                    <a:t>200g</a:t>
                  </a: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16455" name="Rectangle 71"/>
                <p:cNvSpPr>
                  <a:spLocks noChangeArrowheads="1"/>
                </p:cNvSpPr>
                <p:nvPr/>
              </p:nvSpPr>
              <p:spPr bwMode="auto">
                <a:xfrm>
                  <a:off x="1065" y="0"/>
                  <a:ext cx="5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72"/>
              <p:cNvGrpSpPr>
                <a:grpSpLocks/>
              </p:cNvGrpSpPr>
              <p:nvPr/>
            </p:nvGrpSpPr>
            <p:grpSpPr bwMode="auto">
              <a:xfrm>
                <a:off x="1579" y="0"/>
                <a:ext cx="514" cy="403"/>
                <a:chOff x="1579" y="0"/>
                <a:chExt cx="514" cy="403"/>
              </a:xfrm>
            </p:grpSpPr>
            <p:sp>
              <p:nvSpPr>
                <p:cNvPr id="16457" name="Rectangle 73"/>
                <p:cNvSpPr>
                  <a:spLocks noChangeArrowheads="1"/>
                </p:cNvSpPr>
                <p:nvPr/>
              </p:nvSpPr>
              <p:spPr bwMode="auto">
                <a:xfrm>
                  <a:off x="1622" y="0"/>
                  <a:ext cx="4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b="1" dirty="0">
                      <a:latin typeface="Times New Roman" pitchFamily="18" charset="0"/>
                      <a:cs typeface="Times New Roman" pitchFamily="18" charset="0"/>
                    </a:rPr>
                    <a:t>300g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16458" name="Rectangle 74"/>
                <p:cNvSpPr>
                  <a:spLocks noChangeArrowheads="1"/>
                </p:cNvSpPr>
                <p:nvPr/>
              </p:nvSpPr>
              <p:spPr bwMode="auto">
                <a:xfrm>
                  <a:off x="1579" y="0"/>
                  <a:ext cx="5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75"/>
              <p:cNvGrpSpPr>
                <a:grpSpLocks/>
              </p:cNvGrpSpPr>
              <p:nvPr/>
            </p:nvGrpSpPr>
            <p:grpSpPr bwMode="auto">
              <a:xfrm>
                <a:off x="2093" y="0"/>
                <a:ext cx="514" cy="403"/>
                <a:chOff x="2093" y="0"/>
                <a:chExt cx="514" cy="403"/>
              </a:xfrm>
            </p:grpSpPr>
            <p:sp>
              <p:nvSpPr>
                <p:cNvPr id="16460" name="Rectangle 76"/>
                <p:cNvSpPr>
                  <a:spLocks noChangeArrowheads="1"/>
                </p:cNvSpPr>
                <p:nvPr/>
              </p:nvSpPr>
              <p:spPr bwMode="auto">
                <a:xfrm>
                  <a:off x="2136" y="0"/>
                  <a:ext cx="4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2000" b="1" dirty="0">
                      <a:latin typeface="Times New Roman" pitchFamily="18" charset="0"/>
                      <a:cs typeface="Times New Roman" pitchFamily="18" charset="0"/>
                    </a:rPr>
                    <a:t>Total</a:t>
                  </a: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16461" name="Rectangle 77"/>
                <p:cNvSpPr>
                  <a:spLocks noChangeArrowheads="1"/>
                </p:cNvSpPr>
                <p:nvPr/>
              </p:nvSpPr>
              <p:spPr bwMode="auto">
                <a:xfrm>
                  <a:off x="2093" y="0"/>
                  <a:ext cx="5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" name="Group 78"/>
              <p:cNvGrpSpPr>
                <a:grpSpLocks/>
              </p:cNvGrpSpPr>
              <p:nvPr/>
            </p:nvGrpSpPr>
            <p:grpSpPr bwMode="auto">
              <a:xfrm>
                <a:off x="0" y="403"/>
                <a:ext cx="551" cy="403"/>
                <a:chOff x="0" y="403"/>
                <a:chExt cx="551" cy="403"/>
              </a:xfrm>
            </p:grpSpPr>
            <p:sp>
              <p:nvSpPr>
                <p:cNvPr id="16463" name="Rectangle 79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46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b="1" dirty="0">
                      <a:latin typeface="Times New Roman" pitchFamily="18" charset="0"/>
                      <a:cs typeface="Times New Roman" pitchFamily="18" charset="0"/>
                    </a:rPr>
                    <a:t>Ground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16464" name="Rectangle 80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55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81"/>
              <p:cNvGrpSpPr>
                <a:grpSpLocks/>
              </p:cNvGrpSpPr>
              <p:nvPr/>
            </p:nvGrpSpPr>
            <p:grpSpPr bwMode="auto">
              <a:xfrm>
                <a:off x="551" y="403"/>
                <a:ext cx="514" cy="403"/>
                <a:chOff x="551" y="403"/>
                <a:chExt cx="514" cy="403"/>
              </a:xfrm>
            </p:grpSpPr>
            <p:sp>
              <p:nvSpPr>
                <p:cNvPr id="16466" name="Rectangle 82"/>
                <p:cNvSpPr>
                  <a:spLocks noChangeArrowheads="1"/>
                </p:cNvSpPr>
                <p:nvPr/>
              </p:nvSpPr>
              <p:spPr bwMode="auto">
                <a:xfrm>
                  <a:off x="594" y="403"/>
                  <a:ext cx="4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16467" name="Rectangle 83"/>
                <p:cNvSpPr>
                  <a:spLocks noChangeArrowheads="1"/>
                </p:cNvSpPr>
                <p:nvPr/>
              </p:nvSpPr>
              <p:spPr bwMode="auto">
                <a:xfrm>
                  <a:off x="551" y="403"/>
                  <a:ext cx="5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84"/>
              <p:cNvGrpSpPr>
                <a:grpSpLocks/>
              </p:cNvGrpSpPr>
              <p:nvPr/>
            </p:nvGrpSpPr>
            <p:grpSpPr bwMode="auto">
              <a:xfrm>
                <a:off x="1065" y="403"/>
                <a:ext cx="514" cy="403"/>
                <a:chOff x="1065" y="403"/>
                <a:chExt cx="514" cy="403"/>
              </a:xfrm>
            </p:grpSpPr>
            <p:sp>
              <p:nvSpPr>
                <p:cNvPr id="16469" name="Rectangle 85"/>
                <p:cNvSpPr>
                  <a:spLocks noChangeArrowheads="1"/>
                </p:cNvSpPr>
                <p:nvPr/>
              </p:nvSpPr>
              <p:spPr bwMode="auto">
                <a:xfrm>
                  <a:off x="1108" y="403"/>
                  <a:ext cx="4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50</a:t>
                  </a: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16470" name="Rectangle 86"/>
                <p:cNvSpPr>
                  <a:spLocks noChangeArrowheads="1"/>
                </p:cNvSpPr>
                <p:nvPr/>
              </p:nvSpPr>
              <p:spPr bwMode="auto">
                <a:xfrm>
                  <a:off x="1065" y="403"/>
                  <a:ext cx="5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87"/>
              <p:cNvGrpSpPr>
                <a:grpSpLocks/>
              </p:cNvGrpSpPr>
              <p:nvPr/>
            </p:nvGrpSpPr>
            <p:grpSpPr bwMode="auto">
              <a:xfrm>
                <a:off x="1579" y="403"/>
                <a:ext cx="514" cy="403"/>
                <a:chOff x="1579" y="403"/>
                <a:chExt cx="514" cy="403"/>
              </a:xfrm>
            </p:grpSpPr>
            <p:sp>
              <p:nvSpPr>
                <p:cNvPr id="16472" name="Rectangle 88"/>
                <p:cNvSpPr>
                  <a:spLocks noChangeArrowheads="1"/>
                </p:cNvSpPr>
                <p:nvPr/>
              </p:nvSpPr>
              <p:spPr bwMode="auto">
                <a:xfrm>
                  <a:off x="1622" y="403"/>
                  <a:ext cx="4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16473" name="Rectangle 89"/>
                <p:cNvSpPr>
                  <a:spLocks noChangeArrowheads="1"/>
                </p:cNvSpPr>
                <p:nvPr/>
              </p:nvSpPr>
              <p:spPr bwMode="auto">
                <a:xfrm>
                  <a:off x="1579" y="403"/>
                  <a:ext cx="5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90"/>
              <p:cNvGrpSpPr>
                <a:grpSpLocks/>
              </p:cNvGrpSpPr>
              <p:nvPr/>
            </p:nvGrpSpPr>
            <p:grpSpPr bwMode="auto">
              <a:xfrm>
                <a:off x="2093" y="403"/>
                <a:ext cx="514" cy="403"/>
                <a:chOff x="2093" y="403"/>
                <a:chExt cx="514" cy="403"/>
              </a:xfrm>
            </p:grpSpPr>
            <p:sp>
              <p:nvSpPr>
                <p:cNvPr id="16475" name="Rectangle 91"/>
                <p:cNvSpPr>
                  <a:spLocks noChangeArrowheads="1"/>
                </p:cNvSpPr>
                <p:nvPr/>
              </p:nvSpPr>
              <p:spPr bwMode="auto">
                <a:xfrm>
                  <a:off x="2136" y="403"/>
                  <a:ext cx="4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120</a:t>
                  </a: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16476" name="Rectangle 92"/>
                <p:cNvSpPr>
                  <a:spLocks noChangeArrowheads="1"/>
                </p:cNvSpPr>
                <p:nvPr/>
              </p:nvSpPr>
              <p:spPr bwMode="auto">
                <a:xfrm>
                  <a:off x="2093" y="403"/>
                  <a:ext cx="5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93"/>
              <p:cNvGrpSpPr>
                <a:grpSpLocks/>
              </p:cNvGrpSpPr>
              <p:nvPr/>
            </p:nvGrpSpPr>
            <p:grpSpPr bwMode="auto">
              <a:xfrm>
                <a:off x="0" y="806"/>
                <a:ext cx="551" cy="403"/>
                <a:chOff x="0" y="806"/>
                <a:chExt cx="551" cy="403"/>
              </a:xfrm>
            </p:grpSpPr>
            <p:sp>
              <p:nvSpPr>
                <p:cNvPr id="16478" name="Rectangle 94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46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b="1" dirty="0">
                      <a:latin typeface="Times New Roman" pitchFamily="18" charset="0"/>
                      <a:cs typeface="Times New Roman" pitchFamily="18" charset="0"/>
                    </a:rPr>
                    <a:t>Powder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16479" name="Rectangle 95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55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96"/>
              <p:cNvGrpSpPr>
                <a:grpSpLocks/>
              </p:cNvGrpSpPr>
              <p:nvPr/>
            </p:nvGrpSpPr>
            <p:grpSpPr bwMode="auto">
              <a:xfrm>
                <a:off x="551" y="806"/>
                <a:ext cx="514" cy="403"/>
                <a:chOff x="551" y="806"/>
                <a:chExt cx="514" cy="403"/>
              </a:xfrm>
            </p:grpSpPr>
            <p:sp>
              <p:nvSpPr>
                <p:cNvPr id="16481" name="Rectangle 97"/>
                <p:cNvSpPr>
                  <a:spLocks noChangeArrowheads="1"/>
                </p:cNvSpPr>
                <p:nvPr/>
              </p:nvSpPr>
              <p:spPr bwMode="auto">
                <a:xfrm>
                  <a:off x="594" y="806"/>
                  <a:ext cx="4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80</a:t>
                  </a: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16482" name="Rectangle 98"/>
                <p:cNvSpPr>
                  <a:spLocks noChangeArrowheads="1"/>
                </p:cNvSpPr>
                <p:nvPr/>
              </p:nvSpPr>
              <p:spPr bwMode="auto">
                <a:xfrm>
                  <a:off x="551" y="806"/>
                  <a:ext cx="5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99"/>
              <p:cNvGrpSpPr>
                <a:grpSpLocks/>
              </p:cNvGrpSpPr>
              <p:nvPr/>
            </p:nvGrpSpPr>
            <p:grpSpPr bwMode="auto">
              <a:xfrm>
                <a:off x="1065" y="806"/>
                <a:ext cx="514" cy="403"/>
                <a:chOff x="1065" y="806"/>
                <a:chExt cx="514" cy="403"/>
              </a:xfrm>
            </p:grpSpPr>
            <p:sp>
              <p:nvSpPr>
                <p:cNvPr id="16484" name="Rectangle 100"/>
                <p:cNvSpPr>
                  <a:spLocks noChangeArrowheads="1"/>
                </p:cNvSpPr>
                <p:nvPr/>
              </p:nvSpPr>
              <p:spPr bwMode="auto">
                <a:xfrm>
                  <a:off x="1108" y="806"/>
                  <a:ext cx="4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35</a:t>
                  </a: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16485" name="Rectangle 101"/>
                <p:cNvSpPr>
                  <a:spLocks noChangeArrowheads="1"/>
                </p:cNvSpPr>
                <p:nvPr/>
              </p:nvSpPr>
              <p:spPr bwMode="auto">
                <a:xfrm>
                  <a:off x="1065" y="806"/>
                  <a:ext cx="5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02"/>
              <p:cNvGrpSpPr>
                <a:grpSpLocks/>
              </p:cNvGrpSpPr>
              <p:nvPr/>
            </p:nvGrpSpPr>
            <p:grpSpPr bwMode="auto">
              <a:xfrm>
                <a:off x="1579" y="806"/>
                <a:ext cx="514" cy="403"/>
                <a:chOff x="1579" y="806"/>
                <a:chExt cx="514" cy="403"/>
              </a:xfrm>
            </p:grpSpPr>
            <p:sp>
              <p:nvSpPr>
                <p:cNvPr id="16487" name="Rectangle 103"/>
                <p:cNvSpPr>
                  <a:spLocks noChangeArrowheads="1"/>
                </p:cNvSpPr>
                <p:nvPr/>
              </p:nvSpPr>
              <p:spPr bwMode="auto">
                <a:xfrm>
                  <a:off x="1622" y="806"/>
                  <a:ext cx="4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26</a:t>
                  </a: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16488" name="Rectangle 104"/>
                <p:cNvSpPr>
                  <a:spLocks noChangeArrowheads="1"/>
                </p:cNvSpPr>
                <p:nvPr/>
              </p:nvSpPr>
              <p:spPr bwMode="auto">
                <a:xfrm>
                  <a:off x="1579" y="806"/>
                  <a:ext cx="5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05"/>
              <p:cNvGrpSpPr>
                <a:grpSpLocks/>
              </p:cNvGrpSpPr>
              <p:nvPr/>
            </p:nvGrpSpPr>
            <p:grpSpPr bwMode="auto">
              <a:xfrm>
                <a:off x="2093" y="806"/>
                <a:ext cx="514" cy="403"/>
                <a:chOff x="2093" y="806"/>
                <a:chExt cx="514" cy="403"/>
              </a:xfrm>
            </p:grpSpPr>
            <p:sp>
              <p:nvSpPr>
                <p:cNvPr id="16490" name="Rectangle 106"/>
                <p:cNvSpPr>
                  <a:spLocks noChangeArrowheads="1"/>
                </p:cNvSpPr>
                <p:nvPr/>
              </p:nvSpPr>
              <p:spPr bwMode="auto">
                <a:xfrm>
                  <a:off x="2136" y="806"/>
                  <a:ext cx="4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16491" name="Rectangle 107"/>
                <p:cNvSpPr>
                  <a:spLocks noChangeArrowheads="1"/>
                </p:cNvSpPr>
                <p:nvPr/>
              </p:nvSpPr>
              <p:spPr bwMode="auto">
                <a:xfrm>
                  <a:off x="2093" y="806"/>
                  <a:ext cx="5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108"/>
              <p:cNvGrpSpPr>
                <a:grpSpLocks/>
              </p:cNvGrpSpPr>
              <p:nvPr/>
            </p:nvGrpSpPr>
            <p:grpSpPr bwMode="auto">
              <a:xfrm>
                <a:off x="0" y="1209"/>
                <a:ext cx="551" cy="518"/>
                <a:chOff x="0" y="1209"/>
                <a:chExt cx="551" cy="518"/>
              </a:xfrm>
            </p:grpSpPr>
            <p:sp>
              <p:nvSpPr>
                <p:cNvPr id="16493" name="Rectangle 109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465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1600" b="1" dirty="0">
                      <a:latin typeface="Times New Roman" pitchFamily="18" charset="0"/>
                      <a:cs typeface="Times New Roman" pitchFamily="18" charset="0"/>
                    </a:rPr>
                    <a:t>Granules</a:t>
                  </a:r>
                  <a:endParaRPr lang="en-US" sz="16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16494" name="Rectangle 110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55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111"/>
              <p:cNvGrpSpPr>
                <a:grpSpLocks/>
              </p:cNvGrpSpPr>
              <p:nvPr/>
            </p:nvGrpSpPr>
            <p:grpSpPr bwMode="auto">
              <a:xfrm>
                <a:off x="551" y="1209"/>
                <a:ext cx="514" cy="518"/>
                <a:chOff x="551" y="1209"/>
                <a:chExt cx="514" cy="518"/>
              </a:xfrm>
            </p:grpSpPr>
            <p:sp>
              <p:nvSpPr>
                <p:cNvPr id="16496" name="Rectangle 112"/>
                <p:cNvSpPr>
                  <a:spLocks noChangeArrowheads="1"/>
                </p:cNvSpPr>
                <p:nvPr/>
              </p:nvSpPr>
              <p:spPr bwMode="auto">
                <a:xfrm>
                  <a:off x="594" y="1209"/>
                  <a:ext cx="42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40</a:t>
                  </a: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16497" name="Rectangle 113"/>
                <p:cNvSpPr>
                  <a:spLocks noChangeArrowheads="1"/>
                </p:cNvSpPr>
                <p:nvPr/>
              </p:nvSpPr>
              <p:spPr bwMode="auto">
                <a:xfrm>
                  <a:off x="551" y="1209"/>
                  <a:ext cx="51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114"/>
              <p:cNvGrpSpPr>
                <a:grpSpLocks/>
              </p:cNvGrpSpPr>
              <p:nvPr/>
            </p:nvGrpSpPr>
            <p:grpSpPr bwMode="auto">
              <a:xfrm>
                <a:off x="1065" y="1209"/>
                <a:ext cx="514" cy="518"/>
                <a:chOff x="1065" y="1209"/>
                <a:chExt cx="514" cy="518"/>
              </a:xfrm>
            </p:grpSpPr>
            <p:sp>
              <p:nvSpPr>
                <p:cNvPr id="16499" name="Rectangle 115"/>
                <p:cNvSpPr>
                  <a:spLocks noChangeArrowheads="1"/>
                </p:cNvSpPr>
                <p:nvPr/>
              </p:nvSpPr>
              <p:spPr bwMode="auto">
                <a:xfrm>
                  <a:off x="1108" y="1209"/>
                  <a:ext cx="42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45</a:t>
                  </a: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16500" name="Rectangle 116"/>
                <p:cNvSpPr>
                  <a:spLocks noChangeArrowheads="1"/>
                </p:cNvSpPr>
                <p:nvPr/>
              </p:nvSpPr>
              <p:spPr bwMode="auto">
                <a:xfrm>
                  <a:off x="1065" y="1209"/>
                  <a:ext cx="51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117"/>
              <p:cNvGrpSpPr>
                <a:grpSpLocks/>
              </p:cNvGrpSpPr>
              <p:nvPr/>
            </p:nvGrpSpPr>
            <p:grpSpPr bwMode="auto">
              <a:xfrm>
                <a:off x="1579" y="1209"/>
                <a:ext cx="514" cy="518"/>
                <a:chOff x="1579" y="1209"/>
                <a:chExt cx="514" cy="518"/>
              </a:xfrm>
            </p:grpSpPr>
            <p:sp>
              <p:nvSpPr>
                <p:cNvPr id="16502" name="Rectangle 118"/>
                <p:cNvSpPr>
                  <a:spLocks noChangeArrowheads="1"/>
                </p:cNvSpPr>
                <p:nvPr/>
              </p:nvSpPr>
              <p:spPr bwMode="auto">
                <a:xfrm>
                  <a:off x="1622" y="1209"/>
                  <a:ext cx="42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16503" name="Rectangle 119"/>
                <p:cNvSpPr>
                  <a:spLocks noChangeArrowheads="1"/>
                </p:cNvSpPr>
                <p:nvPr/>
              </p:nvSpPr>
              <p:spPr bwMode="auto">
                <a:xfrm>
                  <a:off x="1579" y="1209"/>
                  <a:ext cx="51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120"/>
              <p:cNvGrpSpPr>
                <a:grpSpLocks/>
              </p:cNvGrpSpPr>
              <p:nvPr/>
            </p:nvGrpSpPr>
            <p:grpSpPr bwMode="auto">
              <a:xfrm>
                <a:off x="2093" y="1209"/>
                <a:ext cx="514" cy="518"/>
                <a:chOff x="2093" y="1209"/>
                <a:chExt cx="514" cy="518"/>
              </a:xfrm>
            </p:grpSpPr>
            <p:sp>
              <p:nvSpPr>
                <p:cNvPr id="16505" name="Rectangle 121"/>
                <p:cNvSpPr>
                  <a:spLocks noChangeArrowheads="1"/>
                </p:cNvSpPr>
                <p:nvPr/>
              </p:nvSpPr>
              <p:spPr bwMode="auto">
                <a:xfrm>
                  <a:off x="2136" y="1209"/>
                  <a:ext cx="42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16506" name="Rectangle 122"/>
                <p:cNvSpPr>
                  <a:spLocks noChangeArrowheads="1"/>
                </p:cNvSpPr>
                <p:nvPr/>
              </p:nvSpPr>
              <p:spPr bwMode="auto">
                <a:xfrm>
                  <a:off x="2093" y="1209"/>
                  <a:ext cx="51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123"/>
              <p:cNvGrpSpPr>
                <a:grpSpLocks/>
              </p:cNvGrpSpPr>
              <p:nvPr/>
            </p:nvGrpSpPr>
            <p:grpSpPr bwMode="auto">
              <a:xfrm>
                <a:off x="0" y="1727"/>
                <a:ext cx="551" cy="403"/>
                <a:chOff x="0" y="1727"/>
                <a:chExt cx="551" cy="403"/>
              </a:xfrm>
            </p:grpSpPr>
            <p:sp>
              <p:nvSpPr>
                <p:cNvPr id="16508" name="Rectangle 124"/>
                <p:cNvSpPr>
                  <a:spLocks noChangeArrowheads="1"/>
                </p:cNvSpPr>
                <p:nvPr/>
              </p:nvSpPr>
              <p:spPr bwMode="auto">
                <a:xfrm>
                  <a:off x="43" y="1727"/>
                  <a:ext cx="46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2000" b="1" dirty="0">
                      <a:latin typeface="Times New Roman" pitchFamily="18" charset="0"/>
                      <a:cs typeface="Times New Roman" pitchFamily="18" charset="0"/>
                    </a:rPr>
                    <a:t>Total</a:t>
                  </a: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16509" name="Rectangle 125"/>
                <p:cNvSpPr>
                  <a:spLocks noChangeArrowheads="1"/>
                </p:cNvSpPr>
                <p:nvPr/>
              </p:nvSpPr>
              <p:spPr bwMode="auto">
                <a:xfrm>
                  <a:off x="0" y="1727"/>
                  <a:ext cx="55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126"/>
              <p:cNvGrpSpPr>
                <a:grpSpLocks/>
              </p:cNvGrpSpPr>
              <p:nvPr/>
            </p:nvGrpSpPr>
            <p:grpSpPr bwMode="auto">
              <a:xfrm>
                <a:off x="551" y="1727"/>
                <a:ext cx="514" cy="403"/>
                <a:chOff x="551" y="1727"/>
                <a:chExt cx="514" cy="403"/>
              </a:xfrm>
            </p:grpSpPr>
            <p:sp>
              <p:nvSpPr>
                <p:cNvPr id="16511" name="Rectangle 127"/>
                <p:cNvSpPr>
                  <a:spLocks noChangeArrowheads="1"/>
                </p:cNvSpPr>
                <p:nvPr/>
              </p:nvSpPr>
              <p:spPr bwMode="auto">
                <a:xfrm>
                  <a:off x="594" y="1727"/>
                  <a:ext cx="4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135</a:t>
                  </a: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16512" name="Rectangle 128"/>
                <p:cNvSpPr>
                  <a:spLocks noChangeArrowheads="1"/>
                </p:cNvSpPr>
                <p:nvPr/>
              </p:nvSpPr>
              <p:spPr bwMode="auto">
                <a:xfrm>
                  <a:off x="551" y="1727"/>
                  <a:ext cx="5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129"/>
              <p:cNvGrpSpPr>
                <a:grpSpLocks/>
              </p:cNvGrpSpPr>
              <p:nvPr/>
            </p:nvGrpSpPr>
            <p:grpSpPr bwMode="auto">
              <a:xfrm>
                <a:off x="1065" y="1727"/>
                <a:ext cx="514" cy="403"/>
                <a:chOff x="1065" y="1727"/>
                <a:chExt cx="514" cy="403"/>
              </a:xfrm>
            </p:grpSpPr>
            <p:sp>
              <p:nvSpPr>
                <p:cNvPr id="16514" name="Rectangle 130"/>
                <p:cNvSpPr>
                  <a:spLocks noChangeArrowheads="1"/>
                </p:cNvSpPr>
                <p:nvPr/>
              </p:nvSpPr>
              <p:spPr bwMode="auto">
                <a:xfrm>
                  <a:off x="1108" y="1727"/>
                  <a:ext cx="4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16515" name="Rectangle 131"/>
                <p:cNvSpPr>
                  <a:spLocks noChangeArrowheads="1"/>
                </p:cNvSpPr>
                <p:nvPr/>
              </p:nvSpPr>
              <p:spPr bwMode="auto">
                <a:xfrm>
                  <a:off x="1065" y="1727"/>
                  <a:ext cx="5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132"/>
              <p:cNvGrpSpPr>
                <a:grpSpLocks/>
              </p:cNvGrpSpPr>
              <p:nvPr/>
            </p:nvGrpSpPr>
            <p:grpSpPr bwMode="auto">
              <a:xfrm>
                <a:off x="1579" y="1727"/>
                <a:ext cx="514" cy="403"/>
                <a:chOff x="1579" y="1727"/>
                <a:chExt cx="514" cy="403"/>
              </a:xfrm>
            </p:grpSpPr>
            <p:sp>
              <p:nvSpPr>
                <p:cNvPr id="16517" name="Rectangle 133"/>
                <p:cNvSpPr>
                  <a:spLocks noChangeArrowheads="1"/>
                </p:cNvSpPr>
                <p:nvPr/>
              </p:nvSpPr>
              <p:spPr bwMode="auto">
                <a:xfrm>
                  <a:off x="1622" y="1727"/>
                  <a:ext cx="4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135</a:t>
                  </a: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16518" name="Rectangle 134"/>
                <p:cNvSpPr>
                  <a:spLocks noChangeArrowheads="1"/>
                </p:cNvSpPr>
                <p:nvPr/>
              </p:nvSpPr>
              <p:spPr bwMode="auto">
                <a:xfrm>
                  <a:off x="1579" y="1727"/>
                  <a:ext cx="5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135"/>
              <p:cNvGrpSpPr>
                <a:grpSpLocks/>
              </p:cNvGrpSpPr>
              <p:nvPr/>
            </p:nvGrpSpPr>
            <p:grpSpPr bwMode="auto">
              <a:xfrm>
                <a:off x="2093" y="1727"/>
                <a:ext cx="514" cy="403"/>
                <a:chOff x="2093" y="1727"/>
                <a:chExt cx="514" cy="403"/>
              </a:xfrm>
            </p:grpSpPr>
            <p:sp>
              <p:nvSpPr>
                <p:cNvPr id="16520" name="Rectangle 136"/>
                <p:cNvSpPr>
                  <a:spLocks noChangeArrowheads="1"/>
                </p:cNvSpPr>
                <p:nvPr/>
              </p:nvSpPr>
              <p:spPr bwMode="auto">
                <a:xfrm>
                  <a:off x="2136" y="1727"/>
                  <a:ext cx="4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</a:pP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400</a:t>
                  </a:r>
                </a:p>
                <a:p>
                  <a:pPr algn="ctr" eaLnBrk="0" hangingPunct="0">
                    <a:spcBef>
                      <a:spcPct val="0"/>
                    </a:spcBef>
                  </a:pP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16521" name="Rectangle 137"/>
                <p:cNvSpPr>
                  <a:spLocks noChangeArrowheads="1"/>
                </p:cNvSpPr>
                <p:nvPr/>
              </p:nvSpPr>
              <p:spPr bwMode="auto">
                <a:xfrm>
                  <a:off x="2093" y="1727"/>
                  <a:ext cx="5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6522" name="Rectangle 138"/>
            <p:cNvSpPr>
              <a:spLocks noChangeArrowheads="1"/>
            </p:cNvSpPr>
            <p:nvPr/>
          </p:nvSpPr>
          <p:spPr bwMode="auto">
            <a:xfrm>
              <a:off x="-3" y="-3"/>
              <a:ext cx="2613" cy="213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7874" name="Rectangle 2"/>
          <p:cNvSpPr>
            <a:spLocks noChangeArrowheads="1"/>
          </p:cNvSpPr>
          <p:nvPr/>
        </p:nvSpPr>
        <p:spPr bwMode="auto">
          <a:xfrm>
            <a:off x="255588" y="1314450"/>
            <a:ext cx="862965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</a:pPr>
            <a:r>
              <a:rPr lang="en-US" sz="24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chemeClr val="tx2"/>
                </a:solidFill>
                <a:latin typeface="Arial" charset="0"/>
              </a:rPr>
            </a:br>
            <a:endParaRPr lang="en-US" sz="2400" dirty="0">
              <a:solidFill>
                <a:schemeClr val="tx2"/>
              </a:solidFill>
              <a:latin typeface="Arial" charset="0"/>
            </a:endParaRPr>
          </a:p>
          <a:p>
            <a:pPr marL="342900" indent="-342900">
              <a:spcBef>
                <a:spcPct val="35000"/>
              </a:spcBef>
              <a:buFontTx/>
              <a:buBlip>
                <a:blip r:embed="rId3"/>
              </a:buBlip>
            </a:pPr>
            <a:r>
              <a:rPr lang="en-US" sz="2400" dirty="0">
                <a:solidFill>
                  <a:schemeClr val="tx2"/>
                </a:solidFill>
                <a:latin typeface="Arial" charset="0"/>
              </a:rPr>
              <a:t>What is the probability of picking a queen or an ace from a deck of cards</a:t>
            </a:r>
          </a:p>
        </p:txBody>
      </p:sp>
      <p:sp>
        <p:nvSpPr>
          <p:cNvPr id="2127875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chemeClr val="tx2"/>
                </a:solidFill>
                <a:latin typeface="Arial" charset="0"/>
              </a:rPr>
              <a:t>Whiteboards</a:t>
            </a:r>
            <a:endParaRPr lang="en-US" sz="36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27876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27877" name="Text Box 5"/>
          <p:cNvSpPr txBox="1">
            <a:spLocks noChangeArrowheads="1"/>
          </p:cNvSpPr>
          <p:nvPr/>
        </p:nvSpPr>
        <p:spPr bwMode="auto">
          <a:xfrm>
            <a:off x="4191000" y="5715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2/13</a:t>
            </a:r>
          </a:p>
        </p:txBody>
      </p:sp>
      <p:pic>
        <p:nvPicPr>
          <p:cNvPr id="2127879" name="Picture 7" descr="j0432477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3352800"/>
            <a:ext cx="1901825" cy="163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2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78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138" name="Rectangle 2"/>
          <p:cNvSpPr>
            <a:spLocks noChangeArrowheads="1"/>
          </p:cNvSpPr>
          <p:nvPr/>
        </p:nvSpPr>
        <p:spPr bwMode="auto">
          <a:xfrm>
            <a:off x="255588" y="1314450"/>
            <a:ext cx="862965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2400" u="sng">
                <a:solidFill>
                  <a:schemeClr val="tx2"/>
                </a:solidFill>
                <a:latin typeface="Arial" charset="0"/>
              </a:rPr>
              <a:t>Example 1</a:t>
            </a:r>
            <a:r>
              <a:rPr lang="en-US" sz="2400">
                <a:solidFill>
                  <a:schemeClr val="tx2"/>
                </a:solidFill>
                <a:latin typeface="Arial" charset="0"/>
              </a:rPr>
              <a:t>: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Find the probability of picking a female or a person from Florida out of the committee members.</a:t>
            </a:r>
          </a:p>
        </p:txBody>
      </p:sp>
      <p:sp>
        <p:nvSpPr>
          <p:cNvPr id="2139139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3600" b="1">
                <a:solidFill>
                  <a:schemeClr val="tx2"/>
                </a:solidFill>
                <a:latin typeface="Arial" charset="0"/>
              </a:rPr>
              <a:t>Overlapping Events</a:t>
            </a:r>
          </a:p>
        </p:txBody>
      </p:sp>
      <p:sp>
        <p:nvSpPr>
          <p:cNvPr id="2139140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139165" name="Group 29"/>
          <p:cNvGraphicFramePr>
            <a:graphicFrameLocks noGrp="1"/>
          </p:cNvGraphicFramePr>
          <p:nvPr/>
        </p:nvGraphicFramePr>
        <p:xfrm>
          <a:off x="2895600" y="2819400"/>
          <a:ext cx="3429000" cy="24892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43000"/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39166" name="Object 30"/>
          <p:cNvGraphicFramePr>
            <a:graphicFrameLocks noChangeAspect="1"/>
          </p:cNvGraphicFramePr>
          <p:nvPr/>
        </p:nvGraphicFramePr>
        <p:xfrm>
          <a:off x="3733800" y="5791200"/>
          <a:ext cx="2057400" cy="715963"/>
        </p:xfrm>
        <a:graphic>
          <a:graphicData uri="http://schemas.openxmlformats.org/presentationml/2006/ole">
            <p:oleObj spid="_x0000_s9218" name="Equation" r:id="rId5" imgW="113004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3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1186" name="Rectangle 2"/>
          <p:cNvSpPr>
            <a:spLocks noChangeArrowheads="1"/>
          </p:cNvSpPr>
          <p:nvPr/>
        </p:nvSpPr>
        <p:spPr bwMode="auto">
          <a:xfrm>
            <a:off x="255588" y="1314450"/>
            <a:ext cx="862965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2400" u="sng">
                <a:solidFill>
                  <a:schemeClr val="tx2"/>
                </a:solidFill>
                <a:latin typeface="Arial" charset="0"/>
              </a:rPr>
              <a:t>Example 3</a:t>
            </a:r>
            <a:r>
              <a:rPr lang="en-US" sz="2400">
                <a:solidFill>
                  <a:schemeClr val="tx2"/>
                </a:solidFill>
                <a:latin typeface="Arial" charset="0"/>
              </a:rPr>
              <a:t>: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When rolling 2 dice, what is the probability of getting an even sum or a number greater than 10?</a:t>
            </a:r>
          </a:p>
        </p:txBody>
      </p:sp>
      <p:sp>
        <p:nvSpPr>
          <p:cNvPr id="2141187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3600" b="1">
                <a:solidFill>
                  <a:schemeClr val="tx2"/>
                </a:solidFill>
                <a:latin typeface="Arial" charset="0"/>
              </a:rPr>
              <a:t>Overlapping Events</a:t>
            </a:r>
          </a:p>
        </p:txBody>
      </p:sp>
      <p:sp>
        <p:nvSpPr>
          <p:cNvPr id="2141188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141211" name="Object 27"/>
          <p:cNvGraphicFramePr>
            <a:graphicFrameLocks noChangeAspect="1"/>
          </p:cNvGraphicFramePr>
          <p:nvPr/>
        </p:nvGraphicFramePr>
        <p:xfrm>
          <a:off x="2971800" y="3505200"/>
          <a:ext cx="3298825" cy="1122363"/>
        </p:xfrm>
        <a:graphic>
          <a:graphicData uri="http://schemas.openxmlformats.org/presentationml/2006/ole">
            <p:oleObj spid="_x0000_s10242" name="Equation" r:id="rId5" imgW="1155600" imgH="393480" progId="">
              <p:embed/>
            </p:oleObj>
          </a:graphicData>
        </a:graphic>
      </p:graphicFrame>
      <p:pic>
        <p:nvPicPr>
          <p:cNvPr id="2141212" name="Picture 28" descr="j0434806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46482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4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Flip over your notes and complete the independent practice within the time given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826" name="Rectangle 2"/>
          <p:cNvSpPr>
            <a:spLocks noChangeArrowheads="1"/>
          </p:cNvSpPr>
          <p:nvPr/>
        </p:nvSpPr>
        <p:spPr bwMode="auto">
          <a:xfrm>
            <a:off x="255588" y="1314450"/>
            <a:ext cx="862965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</a:pPr>
            <a:r>
              <a:rPr lang="en-US" sz="24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chemeClr val="tx2"/>
                </a:solidFill>
                <a:latin typeface="Arial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Arial" charset="0"/>
              </a:rPr>
              <a:t>When </a:t>
            </a:r>
            <a:r>
              <a:rPr lang="en-US" sz="2800" dirty="0">
                <a:solidFill>
                  <a:schemeClr val="tx2"/>
                </a:solidFill>
                <a:latin typeface="Arial" charset="0"/>
              </a:rPr>
              <a:t>rolling two dice, what is probability that your sum will be 4 or 5?</a:t>
            </a:r>
          </a:p>
        </p:txBody>
      </p:sp>
      <p:sp>
        <p:nvSpPr>
          <p:cNvPr id="2125827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chemeClr val="tx2"/>
                </a:solidFill>
                <a:latin typeface="Arial" charset="0"/>
              </a:rPr>
              <a:t>Exit Ticket</a:t>
            </a:r>
            <a:endParaRPr lang="en-US" sz="36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25828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2125851" name="Picture 27" descr="j028676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971800"/>
            <a:ext cx="2514600" cy="240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</a:p>
          <a:p>
            <a:r>
              <a:rPr lang="en-US" dirty="0" smtClean="0"/>
              <a:t>Announcements</a:t>
            </a:r>
          </a:p>
          <a:p>
            <a:r>
              <a:rPr lang="en-US" dirty="0" smtClean="0"/>
              <a:t>Conditional Probability</a:t>
            </a:r>
          </a:p>
          <a:p>
            <a:r>
              <a:rPr lang="en-US" dirty="0" smtClean="0"/>
              <a:t>Whiteboards</a:t>
            </a:r>
          </a:p>
          <a:p>
            <a:r>
              <a:rPr lang="en-US" dirty="0" smtClean="0"/>
              <a:t>Independent Practice</a:t>
            </a:r>
          </a:p>
          <a:p>
            <a:r>
              <a:rPr lang="en-US" dirty="0" smtClean="0"/>
              <a:t>Exit Ticket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Test on Friday…what are you doing to get ready?</a:t>
            </a:r>
          </a:p>
          <a:p>
            <a:endParaRPr lang="en-US" dirty="0" smtClean="0"/>
          </a:p>
          <a:p>
            <a:r>
              <a:rPr lang="en-US" dirty="0" smtClean="0"/>
              <a:t>Start getting you binders ready to be turned in!!!</a:t>
            </a:r>
          </a:p>
          <a:p>
            <a:endParaRPr lang="en-US" dirty="0" smtClean="0"/>
          </a:p>
          <a:p>
            <a:r>
              <a:rPr lang="en-US" dirty="0" smtClean="0"/>
              <a:t>Tutoring </a:t>
            </a:r>
            <a:r>
              <a:rPr lang="en-US" b="1" i="1" dirty="0" smtClean="0"/>
              <a:t>TODAY</a:t>
            </a:r>
            <a:endParaRPr lang="en-US" dirty="0" smtClean="0"/>
          </a:p>
          <a:p>
            <a:pPr lvl="1"/>
            <a:r>
              <a:rPr lang="en-US" dirty="0" smtClean="0"/>
              <a:t>From 2:30 – 4:00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Probability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Conditional Probability contains a condition that may limit the sample space for an event. </a:t>
            </a:r>
          </a:p>
          <a:p>
            <a:r>
              <a:rPr lang="en-US" dirty="0"/>
              <a:t>You can write a conditional probability using the notation </a:t>
            </a:r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- </a:t>
            </a:r>
            <a:r>
              <a:rPr lang="en-US" dirty="0"/>
              <a:t>This reads “the probability of event B, given event A”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657600" y="2895600"/>
          <a:ext cx="2133600" cy="1116013"/>
        </p:xfrm>
        <a:graphic>
          <a:graphicData uri="http://schemas.openxmlformats.org/presentationml/2006/ole">
            <p:oleObj spid="_x0000_s7170" name="Equation" r:id="rId3" imgW="482391" imgH="25389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85800" y="1219200"/>
            <a:ext cx="7280275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tabLst>
                <a:tab pos="914400" algn="l"/>
              </a:tabLst>
            </a:pPr>
            <a:r>
              <a:rPr lang="en-US" altLang="en-US" sz="2400" dirty="0"/>
              <a:t>The table shows the results of a class survey. </a:t>
            </a:r>
          </a:p>
          <a:p>
            <a:pPr eaLnBrk="0" hangingPunct="0">
              <a:tabLst>
                <a:tab pos="914400" algn="l"/>
              </a:tabLst>
            </a:pPr>
            <a:r>
              <a:rPr lang="en-US" altLang="en-US" sz="2400" dirty="0"/>
              <a:t>Find </a:t>
            </a:r>
            <a:r>
              <a:rPr lang="en-US" altLang="en-US" sz="2400" i="1" dirty="0"/>
              <a:t>P</a:t>
            </a:r>
            <a:r>
              <a:rPr lang="en-US" altLang="en-US" sz="2400" dirty="0"/>
              <a:t>(own a pet | female)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Conditional Probability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898525" y="3536950"/>
            <a:ext cx="8037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dirty="0"/>
              <a:t>The condition female limits the sample space to 14 possible outcomes. 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898525" y="4256088"/>
            <a:ext cx="36913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dirty="0"/>
              <a:t>Of the 14 females, 8 own a pet.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98525" y="4975233"/>
            <a:ext cx="4557713" cy="830264"/>
            <a:chOff x="566" y="2614"/>
            <a:chExt cx="2871" cy="523"/>
          </a:xfrm>
        </p:grpSpPr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566" y="2660"/>
              <a:ext cx="267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 dirty="0"/>
                <a:t>Therefore, </a:t>
              </a:r>
              <a:r>
                <a:rPr lang="en-US" altLang="en-US" sz="2000" i="1" dirty="0"/>
                <a:t>P</a:t>
              </a:r>
              <a:r>
                <a:rPr lang="en-US" altLang="en-US" sz="2000" dirty="0"/>
                <a:t>(own a pet | female) equals     .</a:t>
              </a:r>
            </a:p>
          </p:txBody>
        </p: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3143" y="2614"/>
              <a:ext cx="29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600" u="sng" dirty="0" smtClean="0"/>
                <a:t> </a:t>
              </a:r>
              <a:r>
                <a:rPr lang="en-US" altLang="en-US" sz="2400" u="sng" dirty="0" smtClean="0"/>
                <a:t>8 </a:t>
              </a:r>
              <a:endParaRPr lang="en-US" altLang="en-US" sz="2400" dirty="0" smtClean="0"/>
            </a:p>
            <a:p>
              <a:pPr algn="ctr" eaLnBrk="0" hangingPunct="0"/>
              <a:r>
                <a:rPr lang="en-US" altLang="en-US" sz="2400" dirty="0" smtClean="0"/>
                <a:t>14</a:t>
              </a:r>
              <a:endParaRPr lang="en-US" altLang="en-US" sz="2400" dirty="0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898525" y="2076450"/>
            <a:ext cx="2835275" cy="1250950"/>
            <a:chOff x="2752" y="1292"/>
            <a:chExt cx="1786" cy="788"/>
          </a:xfrm>
        </p:grpSpPr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2792" y="1500"/>
              <a:ext cx="1746" cy="580"/>
              <a:chOff x="2968" y="1196"/>
              <a:chExt cx="1746" cy="580"/>
            </a:xfrm>
          </p:grpSpPr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2968" y="1224"/>
                <a:ext cx="1746" cy="552"/>
                <a:chOff x="2968" y="1224"/>
                <a:chExt cx="1746" cy="552"/>
              </a:xfrm>
            </p:grpSpPr>
            <p:sp>
              <p:nvSpPr>
                <p:cNvPr id="12304" name="AutoShape 16"/>
                <p:cNvSpPr>
                  <a:spLocks noChangeArrowheads="1"/>
                </p:cNvSpPr>
                <p:nvPr/>
              </p:nvSpPr>
              <p:spPr bwMode="auto">
                <a:xfrm rot="16200000">
                  <a:off x="3563" y="629"/>
                  <a:ext cx="548" cy="1738"/>
                </a:xfrm>
                <a:prstGeom prst="roundRect">
                  <a:avLst>
                    <a:gd name="adj" fmla="val 7264"/>
                  </a:avLst>
                </a:prstGeom>
                <a:solidFill>
                  <a:srgbClr val="CCCCFF"/>
                </a:solidFill>
                <a:ln w="9525">
                  <a:solidFill>
                    <a:srgbClr val="9999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5" name="Rectangle 17"/>
                <p:cNvSpPr>
                  <a:spLocks noChangeArrowheads="1"/>
                </p:cNvSpPr>
                <p:nvPr/>
              </p:nvSpPr>
              <p:spPr bwMode="auto">
                <a:xfrm>
                  <a:off x="2970" y="1312"/>
                  <a:ext cx="1744" cy="104"/>
                </a:xfrm>
                <a:prstGeom prst="rect">
                  <a:avLst/>
                </a:prstGeom>
                <a:solidFill>
                  <a:srgbClr val="9999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6" name="AutoShape 18"/>
                <p:cNvSpPr>
                  <a:spLocks noChangeArrowheads="1"/>
                </p:cNvSpPr>
                <p:nvPr/>
              </p:nvSpPr>
              <p:spPr bwMode="auto">
                <a:xfrm rot="16200000">
                  <a:off x="3762" y="432"/>
                  <a:ext cx="150" cy="1738"/>
                </a:xfrm>
                <a:prstGeom prst="roundRect">
                  <a:avLst>
                    <a:gd name="adj" fmla="val 27792"/>
                  </a:avLst>
                </a:prstGeom>
                <a:solidFill>
                  <a:srgbClr val="9999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7" name="Rectangle 19"/>
                <p:cNvSpPr>
                  <a:spLocks noChangeArrowheads="1"/>
                </p:cNvSpPr>
                <p:nvPr/>
              </p:nvSpPr>
              <p:spPr bwMode="auto">
                <a:xfrm>
                  <a:off x="3226" y="1376"/>
                  <a:ext cx="296" cy="400"/>
                </a:xfrm>
                <a:prstGeom prst="rect">
                  <a:avLst/>
                </a:prstGeom>
                <a:solidFill>
                  <a:srgbClr val="9999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8" name="AutoShape 20"/>
                <p:cNvSpPr>
                  <a:spLocks noChangeArrowheads="1"/>
                </p:cNvSpPr>
                <p:nvPr/>
              </p:nvSpPr>
              <p:spPr bwMode="auto">
                <a:xfrm rot="16200000">
                  <a:off x="2954" y="1280"/>
                  <a:ext cx="510" cy="482"/>
                </a:xfrm>
                <a:prstGeom prst="roundRect">
                  <a:avLst>
                    <a:gd name="adj" fmla="val 4847"/>
                  </a:avLst>
                </a:prstGeom>
                <a:solidFill>
                  <a:srgbClr val="9999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9" name="Line 21"/>
                <p:cNvSpPr>
                  <a:spLocks noChangeShapeType="1"/>
                </p:cNvSpPr>
                <p:nvPr/>
              </p:nvSpPr>
              <p:spPr bwMode="auto">
                <a:xfrm rot="21600000">
                  <a:off x="3522" y="1227"/>
                  <a:ext cx="0" cy="528"/>
                </a:xfrm>
                <a:prstGeom prst="line">
                  <a:avLst/>
                </a:prstGeom>
                <a:noFill/>
                <a:ln w="9525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0" name="Line 22"/>
                <p:cNvSpPr>
                  <a:spLocks noChangeShapeType="1"/>
                </p:cNvSpPr>
                <p:nvPr/>
              </p:nvSpPr>
              <p:spPr bwMode="auto">
                <a:xfrm>
                  <a:off x="2968" y="1408"/>
                  <a:ext cx="1744" cy="0"/>
                </a:xfrm>
                <a:prstGeom prst="line">
                  <a:avLst/>
                </a:prstGeom>
                <a:noFill/>
                <a:ln w="9525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311" name="Line 23"/>
                <p:cNvSpPr>
                  <a:spLocks noChangeShapeType="1"/>
                </p:cNvSpPr>
                <p:nvPr/>
              </p:nvSpPr>
              <p:spPr bwMode="auto">
                <a:xfrm>
                  <a:off x="2968" y="1576"/>
                  <a:ext cx="1744" cy="0"/>
                </a:xfrm>
                <a:prstGeom prst="line">
                  <a:avLst/>
                </a:prstGeom>
                <a:noFill/>
                <a:ln w="9525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312" name="Line 24"/>
                <p:cNvSpPr>
                  <a:spLocks noChangeShapeType="1"/>
                </p:cNvSpPr>
                <p:nvPr/>
              </p:nvSpPr>
              <p:spPr bwMode="auto">
                <a:xfrm rot="21600000">
                  <a:off x="4106" y="1227"/>
                  <a:ext cx="0" cy="536"/>
                </a:xfrm>
                <a:prstGeom prst="line">
                  <a:avLst/>
                </a:prstGeom>
                <a:noFill/>
                <a:ln w="9525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3" name="Line 25"/>
                <p:cNvSpPr>
                  <a:spLocks noChangeShapeType="1"/>
                </p:cNvSpPr>
                <p:nvPr/>
              </p:nvSpPr>
              <p:spPr bwMode="auto">
                <a:xfrm>
                  <a:off x="3528" y="1576"/>
                  <a:ext cx="1168" cy="0"/>
                </a:xfrm>
                <a:prstGeom prst="line">
                  <a:avLst/>
                </a:prstGeom>
                <a:noFill/>
                <a:ln w="9525">
                  <a:solidFill>
                    <a:srgbClr val="9999FF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314" name="Line 26"/>
                <p:cNvSpPr>
                  <a:spLocks noChangeShapeType="1"/>
                </p:cNvSpPr>
                <p:nvPr/>
              </p:nvSpPr>
              <p:spPr bwMode="auto">
                <a:xfrm>
                  <a:off x="4104" y="1408"/>
                  <a:ext cx="0" cy="352"/>
                </a:xfrm>
                <a:prstGeom prst="line">
                  <a:avLst/>
                </a:prstGeom>
                <a:noFill/>
                <a:ln w="9525">
                  <a:solidFill>
                    <a:srgbClr val="9999FF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315" name="Rectangle 27"/>
              <p:cNvSpPr>
                <a:spLocks noChangeArrowheads="1"/>
              </p:cNvSpPr>
              <p:nvPr/>
            </p:nvSpPr>
            <p:spPr bwMode="auto">
              <a:xfrm>
                <a:off x="2984" y="1196"/>
                <a:ext cx="1700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tabLst>
                    <a:tab pos="1206500" algn="ctr"/>
                    <a:tab pos="2235200" algn="ctr"/>
                  </a:tabLst>
                </a:pPr>
                <a:r>
                  <a:rPr lang="en-US" altLang="en-US"/>
                  <a:t>	yes	no</a:t>
                </a:r>
              </a:p>
              <a:p>
                <a:pPr eaLnBrk="0" hangingPunct="0">
                  <a:tabLst>
                    <a:tab pos="1206500" algn="ctr"/>
                    <a:tab pos="2235200" algn="ctr"/>
                  </a:tabLst>
                </a:pPr>
                <a:r>
                  <a:rPr lang="en-US" altLang="en-US"/>
                  <a:t>female	8	6</a:t>
                </a:r>
              </a:p>
              <a:p>
                <a:pPr eaLnBrk="0" hangingPunct="0">
                  <a:tabLst>
                    <a:tab pos="1206500" algn="ctr"/>
                    <a:tab pos="2235200" algn="ctr"/>
                  </a:tabLst>
                </a:pPr>
                <a:r>
                  <a:rPr lang="en-US" altLang="en-US"/>
                  <a:t>male	5	7</a:t>
                </a:r>
              </a:p>
            </p:txBody>
          </p:sp>
        </p:grpSp>
        <p:sp>
          <p:nvSpPr>
            <p:cNvPr id="12316" name="Rectangle 28"/>
            <p:cNvSpPr>
              <a:spLocks noChangeArrowheads="1"/>
            </p:cNvSpPr>
            <p:nvPr/>
          </p:nvSpPr>
          <p:spPr bwMode="auto">
            <a:xfrm>
              <a:off x="2752" y="1292"/>
              <a:ext cx="142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dirty="0"/>
                <a:t>Do you own a pet?</a:t>
              </a:r>
            </a:p>
          </p:txBody>
        </p:sp>
      </p:grp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4343400" y="2667000"/>
            <a:ext cx="1600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14 females; 13 males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  <p:bldP spid="1229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33400" y="1219200"/>
            <a:ext cx="7535863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tabLst>
                <a:tab pos="914400" algn="l"/>
              </a:tabLst>
            </a:pPr>
            <a:r>
              <a:rPr lang="en-US" altLang="en-US"/>
              <a:t>Using the data in the table, find the probability that a sample of not recycled waste was plastic. </a:t>
            </a:r>
            <a:r>
              <a:rPr lang="en-US" altLang="en-US" i="1"/>
              <a:t>P</a:t>
            </a:r>
            <a:r>
              <a:rPr lang="en-US" altLang="en-US"/>
              <a:t>(plastic | non-recycled) 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912813" y="2241550"/>
            <a:ext cx="32829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dirty="0"/>
              <a:t>The given condition limits the </a:t>
            </a:r>
          </a:p>
          <a:p>
            <a:pPr eaLnBrk="0" hangingPunct="0"/>
            <a:r>
              <a:rPr lang="en-US" altLang="en-US" dirty="0"/>
              <a:t>sample space to non-recycled </a:t>
            </a:r>
          </a:p>
          <a:p>
            <a:pPr eaLnBrk="0" hangingPunct="0"/>
            <a:r>
              <a:rPr lang="en-US" altLang="en-US" dirty="0"/>
              <a:t>waste.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813300" y="2171700"/>
            <a:ext cx="3911600" cy="1771650"/>
            <a:chOff x="2072" y="2160"/>
            <a:chExt cx="2464" cy="1116"/>
          </a:xfrm>
        </p:grpSpPr>
        <p:sp>
          <p:nvSpPr>
            <p:cNvPr id="13322" name="AutoShape 10"/>
            <p:cNvSpPr>
              <a:spLocks noChangeArrowheads="1"/>
            </p:cNvSpPr>
            <p:nvPr/>
          </p:nvSpPr>
          <p:spPr bwMode="auto">
            <a:xfrm>
              <a:off x="2072" y="2160"/>
              <a:ext cx="2456" cy="1104"/>
            </a:xfrm>
            <a:prstGeom prst="roundRect">
              <a:avLst>
                <a:gd name="adj" fmla="val 6778"/>
              </a:avLst>
            </a:prstGeom>
            <a:solidFill>
              <a:srgbClr val="CCCCFF"/>
            </a:solidFill>
            <a:ln w="9525">
              <a:solidFill>
                <a:srgbClr val="9999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3" name="AutoShape 11"/>
            <p:cNvSpPr>
              <a:spLocks noChangeArrowheads="1"/>
            </p:cNvSpPr>
            <p:nvPr/>
          </p:nvSpPr>
          <p:spPr bwMode="auto">
            <a:xfrm>
              <a:off x="2072" y="2160"/>
              <a:ext cx="2464" cy="232"/>
            </a:xfrm>
            <a:prstGeom prst="roundRect">
              <a:avLst>
                <a:gd name="adj" fmla="val 17241"/>
              </a:avLst>
            </a:prstGeom>
            <a:solidFill>
              <a:srgbClr val="9999FF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4" name="AutoShape 12"/>
            <p:cNvSpPr>
              <a:spLocks noChangeArrowheads="1"/>
            </p:cNvSpPr>
            <p:nvPr/>
          </p:nvSpPr>
          <p:spPr bwMode="auto">
            <a:xfrm>
              <a:off x="2072" y="2320"/>
              <a:ext cx="616" cy="952"/>
            </a:xfrm>
            <a:prstGeom prst="roundRect">
              <a:avLst>
                <a:gd name="adj" fmla="val 6778"/>
              </a:avLst>
            </a:prstGeom>
            <a:solidFill>
              <a:srgbClr val="9999FF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>
              <a:off x="2680" y="3080"/>
              <a:ext cx="1856" cy="0"/>
            </a:xfrm>
            <a:prstGeom prst="line">
              <a:avLst/>
            </a:prstGeom>
            <a:noFill/>
            <a:ln w="9525">
              <a:solidFill>
                <a:srgbClr val="9999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>
              <a:off x="2680" y="2904"/>
              <a:ext cx="1856" cy="0"/>
            </a:xfrm>
            <a:prstGeom prst="line">
              <a:avLst/>
            </a:prstGeom>
            <a:noFill/>
            <a:ln w="9525">
              <a:solidFill>
                <a:srgbClr val="9999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>
              <a:off x="2672" y="2728"/>
              <a:ext cx="1856" cy="0"/>
            </a:xfrm>
            <a:prstGeom prst="line">
              <a:avLst/>
            </a:prstGeom>
            <a:noFill/>
            <a:ln w="9525">
              <a:solidFill>
                <a:srgbClr val="9999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>
              <a:off x="2672" y="2544"/>
              <a:ext cx="1856" cy="0"/>
            </a:xfrm>
            <a:prstGeom prst="line">
              <a:avLst/>
            </a:prstGeom>
            <a:noFill/>
            <a:ln w="9525">
              <a:solidFill>
                <a:srgbClr val="9999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9" name="Rectangle 17"/>
            <p:cNvSpPr>
              <a:spLocks noChangeArrowheads="1"/>
            </p:cNvSpPr>
            <p:nvPr/>
          </p:nvSpPr>
          <p:spPr bwMode="auto">
            <a:xfrm>
              <a:off x="2576" y="2336"/>
              <a:ext cx="128" cy="928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30" name="Rectangle 18"/>
            <p:cNvSpPr>
              <a:spLocks noChangeArrowheads="1"/>
            </p:cNvSpPr>
            <p:nvPr/>
          </p:nvSpPr>
          <p:spPr bwMode="auto">
            <a:xfrm>
              <a:off x="2568" y="2264"/>
              <a:ext cx="1960" cy="128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 flipH="1">
              <a:off x="2072" y="3080"/>
              <a:ext cx="624" cy="0"/>
            </a:xfrm>
            <a:prstGeom prst="line">
              <a:avLst/>
            </a:prstGeom>
            <a:noFill/>
            <a:ln w="9525">
              <a:solidFill>
                <a:srgbClr val="CCCC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 flipH="1">
              <a:off x="2072" y="2904"/>
              <a:ext cx="624" cy="0"/>
            </a:xfrm>
            <a:prstGeom prst="line">
              <a:avLst/>
            </a:prstGeom>
            <a:noFill/>
            <a:ln w="9525">
              <a:solidFill>
                <a:srgbClr val="CCCC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 flipH="1">
              <a:off x="2072" y="2728"/>
              <a:ext cx="624" cy="0"/>
            </a:xfrm>
            <a:prstGeom prst="line">
              <a:avLst/>
            </a:prstGeom>
            <a:noFill/>
            <a:ln w="9525">
              <a:solidFill>
                <a:srgbClr val="CCCC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 flipH="1">
              <a:off x="2072" y="2544"/>
              <a:ext cx="624" cy="0"/>
            </a:xfrm>
            <a:prstGeom prst="line">
              <a:avLst/>
            </a:prstGeom>
            <a:noFill/>
            <a:ln w="9525">
              <a:solidFill>
                <a:srgbClr val="CCCC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5" name="Line 23"/>
            <p:cNvSpPr>
              <a:spLocks noChangeShapeType="1"/>
            </p:cNvSpPr>
            <p:nvPr/>
          </p:nvSpPr>
          <p:spPr bwMode="auto">
            <a:xfrm flipH="1">
              <a:off x="2072" y="2392"/>
              <a:ext cx="624" cy="0"/>
            </a:xfrm>
            <a:prstGeom prst="line">
              <a:avLst/>
            </a:prstGeom>
            <a:noFill/>
            <a:ln w="9525">
              <a:solidFill>
                <a:srgbClr val="CCCC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 flipV="1">
              <a:off x="3504" y="2160"/>
              <a:ext cx="0" cy="232"/>
            </a:xfrm>
            <a:prstGeom prst="line">
              <a:avLst/>
            </a:prstGeom>
            <a:noFill/>
            <a:ln w="9525">
              <a:solidFill>
                <a:srgbClr val="CCCC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 flipV="1">
              <a:off x="2704" y="2160"/>
              <a:ext cx="0" cy="232"/>
            </a:xfrm>
            <a:prstGeom prst="line">
              <a:avLst/>
            </a:prstGeom>
            <a:noFill/>
            <a:ln w="9525">
              <a:solidFill>
                <a:srgbClr val="CCCC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38" name="Rectangle 26"/>
            <p:cNvSpPr>
              <a:spLocks noChangeArrowheads="1"/>
            </p:cNvSpPr>
            <p:nvPr/>
          </p:nvSpPr>
          <p:spPr bwMode="auto">
            <a:xfrm>
              <a:off x="2104" y="2180"/>
              <a:ext cx="2384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tabLst>
                  <a:tab pos="1485900" algn="ctr"/>
                  <a:tab pos="2921000" algn="ctr"/>
                  <a:tab pos="3543300" algn="ctr"/>
                </a:tabLst>
              </a:pPr>
              <a:r>
                <a:rPr lang="en-US" altLang="en-US"/>
                <a:t>Material	Recycled	Not Recycled</a:t>
              </a:r>
            </a:p>
            <a:p>
              <a:pPr eaLnBrk="0" hangingPunct="0">
                <a:tabLst>
                  <a:tab pos="1485900" algn="ctr"/>
                  <a:tab pos="2921000" algn="ctr"/>
                  <a:tab pos="3543300" algn="ctr"/>
                </a:tabLst>
              </a:pPr>
              <a:r>
                <a:rPr lang="en-US" altLang="en-US"/>
                <a:t>Paper	34.9	48.9</a:t>
              </a:r>
            </a:p>
            <a:p>
              <a:pPr eaLnBrk="0" hangingPunct="0">
                <a:tabLst>
                  <a:tab pos="1485900" algn="ctr"/>
                  <a:tab pos="2921000" algn="ctr"/>
                  <a:tab pos="3543300" algn="ctr"/>
                </a:tabLst>
              </a:pPr>
              <a:r>
                <a:rPr lang="en-US" altLang="en-US"/>
                <a:t>Metal	6.5	10.1</a:t>
              </a:r>
            </a:p>
            <a:p>
              <a:pPr eaLnBrk="0" hangingPunct="0">
                <a:tabLst>
                  <a:tab pos="1485900" algn="ctr"/>
                  <a:tab pos="2921000" algn="ctr"/>
                  <a:tab pos="3543300" algn="ctr"/>
                </a:tabLst>
              </a:pPr>
              <a:r>
                <a:rPr lang="en-US" altLang="en-US"/>
                <a:t>Glass	2.9	9.1</a:t>
              </a:r>
            </a:p>
            <a:p>
              <a:pPr eaLnBrk="0" hangingPunct="0">
                <a:tabLst>
                  <a:tab pos="1485900" algn="ctr"/>
                  <a:tab pos="2921000" algn="ctr"/>
                  <a:tab pos="3543300" algn="ctr"/>
                </a:tabLst>
              </a:pPr>
              <a:r>
                <a:rPr lang="en-US" altLang="en-US"/>
                <a:t>Plastic	1.1	20.4</a:t>
              </a:r>
            </a:p>
            <a:p>
              <a:pPr eaLnBrk="0" hangingPunct="0">
                <a:tabLst>
                  <a:tab pos="1485900" algn="ctr"/>
                  <a:tab pos="2921000" algn="ctr"/>
                  <a:tab pos="3543300" algn="ctr"/>
                </a:tabLst>
              </a:pPr>
              <a:r>
                <a:rPr lang="en-US" altLang="en-US"/>
                <a:t>Other	15.3	67.8</a:t>
              </a:r>
            </a:p>
          </p:txBody>
        </p:sp>
        <p:sp>
          <p:nvSpPr>
            <p:cNvPr id="13339" name="Line 27"/>
            <p:cNvSpPr>
              <a:spLocks noChangeShapeType="1"/>
            </p:cNvSpPr>
            <p:nvPr/>
          </p:nvSpPr>
          <p:spPr bwMode="auto">
            <a:xfrm>
              <a:off x="3504" y="2392"/>
              <a:ext cx="0" cy="872"/>
            </a:xfrm>
            <a:prstGeom prst="line">
              <a:avLst/>
            </a:prstGeom>
            <a:noFill/>
            <a:ln w="9525">
              <a:solidFill>
                <a:srgbClr val="9999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912813" y="5594350"/>
            <a:ext cx="716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The probability that the non-recycled waste was plastic is about 13%.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3425825" y="4683125"/>
            <a:ext cx="1000125" cy="641350"/>
            <a:chOff x="2270" y="2956"/>
            <a:chExt cx="630" cy="404"/>
          </a:xfrm>
        </p:grpSpPr>
        <p:sp>
          <p:nvSpPr>
            <p:cNvPr id="13342" name="Text Box 30"/>
            <p:cNvSpPr txBox="1">
              <a:spLocks noChangeArrowheads="1"/>
            </p:cNvSpPr>
            <p:nvPr/>
          </p:nvSpPr>
          <p:spPr bwMode="auto">
            <a:xfrm>
              <a:off x="2270" y="3042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/>
                <a:t>=</a:t>
              </a:r>
            </a:p>
          </p:txBody>
        </p:sp>
        <p:sp>
          <p:nvSpPr>
            <p:cNvPr id="13343" name="Rectangle 31"/>
            <p:cNvSpPr>
              <a:spLocks noChangeArrowheads="1"/>
            </p:cNvSpPr>
            <p:nvPr/>
          </p:nvSpPr>
          <p:spPr bwMode="auto">
            <a:xfrm>
              <a:off x="2424" y="2956"/>
              <a:ext cx="4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u="sng"/>
                <a:t> 20.4 </a:t>
              </a:r>
            </a:p>
            <a:p>
              <a:pPr algn="ctr" eaLnBrk="0" hangingPunct="0"/>
              <a:r>
                <a:rPr lang="en-US" altLang="en-US"/>
                <a:t>156.3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3513138" y="5283200"/>
            <a:ext cx="785812" cy="366713"/>
            <a:chOff x="2317" y="3324"/>
            <a:chExt cx="495" cy="231"/>
          </a:xfrm>
        </p:grpSpPr>
        <p:sp>
          <p:nvSpPr>
            <p:cNvPr id="13345" name="Rectangle 33"/>
            <p:cNvSpPr>
              <a:spLocks noChangeArrowheads="1"/>
            </p:cNvSpPr>
            <p:nvPr/>
          </p:nvSpPr>
          <p:spPr bwMode="auto">
            <a:xfrm>
              <a:off x="2416" y="3324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/>
                <a:t>0.13</a:t>
              </a:r>
            </a:p>
          </p:txBody>
        </p:sp>
        <p:pic>
          <p:nvPicPr>
            <p:cNvPr id="13346" name="Picture 3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17" y="3411"/>
              <a:ext cx="115" cy="67"/>
            </a:xfrm>
            <a:prstGeom prst="rect">
              <a:avLst/>
            </a:prstGeom>
            <a:noFill/>
          </p:spPr>
        </p:pic>
      </p:grp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912813" y="3181350"/>
            <a:ext cx="257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A favorable outcome is </a:t>
            </a:r>
          </a:p>
          <a:p>
            <a:pPr eaLnBrk="0" hangingPunct="0"/>
            <a:r>
              <a:rPr lang="en-US" altLang="en-US"/>
              <a:t>non-recycled plastic.</a:t>
            </a: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912813" y="4070350"/>
            <a:ext cx="6143625" cy="641350"/>
            <a:chOff x="575" y="2564"/>
            <a:chExt cx="3870" cy="404"/>
          </a:xfrm>
        </p:grpSpPr>
        <p:sp>
          <p:nvSpPr>
            <p:cNvPr id="13353" name="Rectangle 41"/>
            <p:cNvSpPr>
              <a:spLocks noChangeArrowheads="1"/>
            </p:cNvSpPr>
            <p:nvPr/>
          </p:nvSpPr>
          <p:spPr bwMode="auto">
            <a:xfrm>
              <a:off x="575" y="2650"/>
              <a:ext cx="18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i="1"/>
                <a:t>P</a:t>
              </a:r>
              <a:r>
                <a:rPr lang="en-US" altLang="en-US"/>
                <a:t>(plastic | non-recycled) = </a:t>
              </a:r>
            </a:p>
          </p:txBody>
        </p:sp>
        <p:sp>
          <p:nvSpPr>
            <p:cNvPr id="13354" name="Text Box 42"/>
            <p:cNvSpPr txBox="1">
              <a:spLocks noChangeArrowheads="1"/>
            </p:cNvSpPr>
            <p:nvPr/>
          </p:nvSpPr>
          <p:spPr bwMode="auto">
            <a:xfrm>
              <a:off x="2329" y="2564"/>
              <a:ext cx="211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/>
                <a:t>                     20.4                      </a:t>
              </a:r>
            </a:p>
            <a:p>
              <a:pPr algn="ctr" eaLnBrk="0" hangingPunct="0"/>
              <a:r>
                <a:rPr lang="en-US" altLang="en-US"/>
                <a:t>48.9 + 10.1 + 9.1 + 20.4 + 67.8</a:t>
              </a:r>
            </a:p>
          </p:txBody>
        </p:sp>
        <p:sp>
          <p:nvSpPr>
            <p:cNvPr id="13355" name="Line 43"/>
            <p:cNvSpPr>
              <a:spLocks noChangeShapeType="1"/>
            </p:cNvSpPr>
            <p:nvPr/>
          </p:nvSpPr>
          <p:spPr bwMode="auto">
            <a:xfrm>
              <a:off x="2416" y="2768"/>
              <a:ext cx="1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457200" y="3810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Let’s Try 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  <p:bldP spid="13340" grpId="0" autoUpdateAnimBg="0"/>
      <p:bldP spid="1334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Probability Formula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any two events A and B from a sample space with P(A) does not equal zero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819400" y="2743200"/>
          <a:ext cx="3444875" cy="1101725"/>
        </p:xfrm>
        <a:graphic>
          <a:graphicData uri="http://schemas.openxmlformats.org/presentationml/2006/ole">
            <p:oleObj spid="_x0000_s8194" name="Equation" r:id="rId3" imgW="1308100" imgH="419100" progId="Equation.3">
              <p:embed/>
            </p:oleObj>
          </a:graphicData>
        </a:graphic>
      </p:graphicFrame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6553200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 Example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22958" t="43333" r="26625" b="38945"/>
          <a:stretch>
            <a:fillRect/>
          </a:stretch>
        </p:blipFill>
        <p:spPr bwMode="auto">
          <a:xfrm>
            <a:off x="304800" y="1676400"/>
            <a:ext cx="8382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82</TotalTime>
  <Words>716</Words>
  <Application>Microsoft Office PowerPoint</Application>
  <PresentationFormat>On-screen Show (4:3)</PresentationFormat>
  <Paragraphs>211</Paragraphs>
  <Slides>24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Equity</vt:lpstr>
      <vt:lpstr>Equation</vt:lpstr>
      <vt:lpstr>Unit #8 - Probability</vt:lpstr>
      <vt:lpstr>Warm-up</vt:lpstr>
      <vt:lpstr>Agenda</vt:lpstr>
      <vt:lpstr>Announcements</vt:lpstr>
      <vt:lpstr>Conditional Probability</vt:lpstr>
      <vt:lpstr>Conditional Probability</vt:lpstr>
      <vt:lpstr>Slide 7</vt:lpstr>
      <vt:lpstr>Conditional Probability Formula</vt:lpstr>
      <vt:lpstr>Conditional Probability Example</vt:lpstr>
      <vt:lpstr>…continued</vt:lpstr>
      <vt:lpstr>Slide 11</vt:lpstr>
      <vt:lpstr>Slide 12</vt:lpstr>
      <vt:lpstr>Slide 13</vt:lpstr>
      <vt:lpstr>Slide 14</vt:lpstr>
      <vt:lpstr>Mutually Exclusive/Overlapping Events</vt:lpstr>
      <vt:lpstr>Slide 16</vt:lpstr>
      <vt:lpstr>Whiteboards</vt:lpstr>
      <vt:lpstr>Whiteboards</vt:lpstr>
      <vt:lpstr>Slide 19</vt:lpstr>
      <vt:lpstr>Slide 20</vt:lpstr>
      <vt:lpstr>Slide 21</vt:lpstr>
      <vt:lpstr>Slide 22</vt:lpstr>
      <vt:lpstr>Independent Practice</vt:lpstr>
      <vt:lpstr>Slide 24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#8 - Probability</dc:title>
  <dc:creator>timothyj.enrico</dc:creator>
  <cp:lastModifiedBy>timothyj.enrico</cp:lastModifiedBy>
  <cp:revision>9</cp:revision>
  <dcterms:created xsi:type="dcterms:W3CDTF">2014-02-03T16:20:34Z</dcterms:created>
  <dcterms:modified xsi:type="dcterms:W3CDTF">2014-02-03T19:30:55Z</dcterms:modified>
</cp:coreProperties>
</file>