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8" r:id="rId9"/>
    <p:sldId id="263" r:id="rId10"/>
    <p:sldId id="261" r:id="rId11"/>
    <p:sldId id="262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1/26/14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8 -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Experimental and Theoretical Probability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9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j-ea"/>
                <a:cs typeface="+mj-cs"/>
              </a:rPr>
              <a:t>Theoretical Probability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 b="1" u="sng">
                <a:latin typeface="Corbel" charset="0"/>
                <a:ea typeface="ＭＳ Ｐゴシック" charset="0"/>
              </a:rPr>
              <a:t>Theoretical probability</a:t>
            </a:r>
            <a:r>
              <a:rPr lang="en-US" sz="4400">
                <a:latin typeface="Corbel" charset="0"/>
                <a:ea typeface="ＭＳ Ｐゴシック" charset="0"/>
              </a:rPr>
              <a:t> is based on mathematical reasoning.</a:t>
            </a:r>
            <a:endParaRPr lang="en-US" sz="4400" b="1" u="sng">
              <a:latin typeface="Corbel" charset="0"/>
              <a:ea typeface="ＭＳ Ｐゴシック" charset="0"/>
            </a:endParaRPr>
          </a:p>
          <a:p>
            <a:pPr eaLnBrk="1" hangingPunct="1"/>
            <a:r>
              <a:rPr lang="en-US" sz="4400" b="1" u="sng">
                <a:latin typeface="Corbel" charset="0"/>
                <a:ea typeface="ＭＳ Ｐゴシック" charset="0"/>
              </a:rPr>
              <a:t>Formula: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04788" y="5062538"/>
          <a:ext cx="8763000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603500" imgH="393700" progId="Equation.3">
                  <p:embed/>
                </p:oleObj>
              </mc:Choice>
              <mc:Fallback>
                <p:oleObj name="Equation" r:id="rId3" imgW="2603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5062538"/>
                        <a:ext cx="8763000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24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+mj-ea"/>
                <a:cs typeface="+mj-cs"/>
              </a:rPr>
              <a:t>Experimental Probability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>
                <a:latin typeface="Corbel" charset="0"/>
                <a:ea typeface="ＭＳ Ｐゴシック" charset="0"/>
              </a:rPr>
              <a:t>The </a:t>
            </a:r>
            <a:r>
              <a:rPr lang="en-US" sz="3000" b="1" u="sng">
                <a:latin typeface="Corbel" charset="0"/>
                <a:ea typeface="ＭＳ Ｐゴシック" charset="0"/>
              </a:rPr>
              <a:t>experimental probability</a:t>
            </a:r>
            <a:r>
              <a:rPr lang="en-US" sz="3000">
                <a:latin typeface="Corbel" charset="0"/>
                <a:ea typeface="ＭＳ Ｐゴシック" charset="0"/>
              </a:rPr>
              <a:t> of an event is the ratio of actual outcomes to trials performed.  Experimental probability is based on an actual experiment.</a:t>
            </a:r>
          </a:p>
          <a:p>
            <a:pPr eaLnBrk="1" hangingPunct="1"/>
            <a:r>
              <a:rPr lang="en-US" sz="3000" b="1" u="sng">
                <a:latin typeface="Corbel" charset="0"/>
                <a:ea typeface="ＭＳ Ｐゴシック" charset="0"/>
              </a:rPr>
              <a:t>Formula</a:t>
            </a:r>
            <a:r>
              <a:rPr lang="en-US" sz="3000">
                <a:latin typeface="Corbel" charset="0"/>
                <a:ea typeface="ＭＳ Ｐゴシック" charset="0"/>
              </a:rPr>
              <a:t>: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141288" y="5126038"/>
          <a:ext cx="8891587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641600" imgH="355600" progId="Equation.3">
                  <p:embed/>
                </p:oleObj>
              </mc:Choice>
              <mc:Fallback>
                <p:oleObj name="Equation" r:id="rId3" imgW="2641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5126038"/>
                        <a:ext cx="8891587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6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Practice Explained</a:t>
            </a:r>
          </a:p>
          <a:p>
            <a:pPr lvl="1"/>
            <a:r>
              <a:rPr lang="en-US" dirty="0" smtClean="0"/>
              <a:t>You now know what the objective for the day is, and how it works</a:t>
            </a:r>
          </a:p>
          <a:p>
            <a:pPr lvl="1"/>
            <a:r>
              <a:rPr lang="en-US" dirty="0" smtClean="0"/>
              <a:t>Now is the time for you to get a chance to practice on your own…key words here are “ON YOUR OWN!!!”</a:t>
            </a:r>
          </a:p>
          <a:p>
            <a:pPr lvl="1"/>
            <a:r>
              <a:rPr lang="en-US" dirty="0" smtClean="0"/>
              <a:t>A “Solution Station” is available for you to check your work…no pencils or pens when at the solution station</a:t>
            </a:r>
          </a:p>
          <a:p>
            <a:pPr lvl="1"/>
            <a:r>
              <a:rPr lang="en-US" dirty="0" smtClean="0"/>
              <a:t>If you have questions, raise your hand and I’ll come and help</a:t>
            </a:r>
          </a:p>
        </p:txBody>
      </p:sp>
    </p:spTree>
    <p:extLst>
      <p:ext uri="{BB962C8B-B14F-4D97-AF65-F5344CB8AC3E}">
        <p14:creationId xmlns:p14="http://schemas.microsoft.com/office/powerpoint/2010/main" val="120088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#1 – Look around the room</a:t>
            </a:r>
          </a:p>
          <a:p>
            <a:pPr marL="0" indent="0">
              <a:buNone/>
            </a:pPr>
            <a:r>
              <a:rPr lang="en-US" dirty="0" smtClean="0"/>
              <a:t>Step #2 – Count the number of students in the class</a:t>
            </a:r>
          </a:p>
          <a:p>
            <a:pPr marL="0" indent="0">
              <a:buNone/>
            </a:pPr>
            <a:r>
              <a:rPr lang="en-US" dirty="0" smtClean="0"/>
              <a:t>Step #3 – If I were to choose one student to be my favorite in the class, what is the probability that it would be a girl? Give your answer in ratio form and in lowest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6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Look for the error in the following problem.  Explain and correct the error.</a:t>
            </a:r>
          </a:p>
          <a:p>
            <a:pPr marL="0" indent="0">
              <a:buNone/>
            </a:pPr>
            <a:r>
              <a:rPr lang="en-US" dirty="0" smtClean="0"/>
              <a:t>Solve for x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                                       </a:t>
            </a:r>
            <a:r>
              <a:rPr lang="en-US" sz="3300" dirty="0" smtClean="0"/>
              <a:t>3x – 9 = 18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                           -9      </a:t>
            </a:r>
            <a:r>
              <a:rPr lang="en-US" sz="3300" dirty="0"/>
              <a:t>-</a:t>
            </a:r>
            <a:r>
              <a:rPr lang="en-US" sz="3300" dirty="0" smtClean="0"/>
              <a:t>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3300" dirty="0" smtClean="0"/>
              <a:t>			    3x = 9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                       3x/3 = 9/3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                             x = 3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</a:t>
            </a:r>
          </a:p>
        </p:txBody>
      </p:sp>
      <p:sp>
        <p:nvSpPr>
          <p:cNvPr id="4" name="Frame 3"/>
          <p:cNvSpPr/>
          <p:nvPr/>
        </p:nvSpPr>
        <p:spPr>
          <a:xfrm>
            <a:off x="3687436" y="5094733"/>
            <a:ext cx="1315849" cy="39778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3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Warm Up</a:t>
            </a:r>
          </a:p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What is Probability?</a:t>
            </a:r>
          </a:p>
          <a:p>
            <a:r>
              <a:rPr lang="en-US" dirty="0" smtClean="0"/>
              <a:t>Theoretical and Experimental Probability</a:t>
            </a:r>
          </a:p>
          <a:p>
            <a:r>
              <a:rPr lang="en-US" dirty="0" smtClean="0"/>
              <a:t>Whiteboard Practice</a:t>
            </a:r>
          </a:p>
          <a:p>
            <a:r>
              <a:rPr lang="en-US" dirty="0" smtClean="0"/>
              <a:t>Independent Practice</a:t>
            </a:r>
          </a:p>
          <a:p>
            <a:r>
              <a:rPr lang="en-US" dirty="0" smtClean="0"/>
              <a:t>Exit Ticket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2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starts today!!!</a:t>
            </a:r>
          </a:p>
          <a:p>
            <a:endParaRPr lang="en-US" dirty="0"/>
          </a:p>
          <a:p>
            <a:r>
              <a:rPr lang="en-US" dirty="0" smtClean="0"/>
              <a:t>Expect a test sometime next week…do your best now to prepare for the test and get a great start on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6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ebuchet MS" charset="0"/>
              </a:rPr>
              <a:t>What is probability?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3200" dirty="0" smtClean="0">
                <a:latin typeface="+mj-lt"/>
                <a:ea typeface="+mn-ea"/>
              </a:rPr>
              <a:t>The probability of an event happening in a random experiment is the ratio (fraction) of the number of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+mn-ea"/>
              </a:rPr>
              <a:t>successful outcomes as the numerator </a:t>
            </a:r>
            <a:r>
              <a:rPr lang="en-US" sz="3200" dirty="0" smtClean="0">
                <a:latin typeface="+mj-lt"/>
                <a:ea typeface="+mn-ea"/>
              </a:rPr>
              <a:t>over the </a:t>
            </a:r>
            <a:r>
              <a:rPr lang="en-US" sz="3200" b="1" dirty="0" smtClean="0">
                <a:solidFill>
                  <a:srgbClr val="0000FF"/>
                </a:solidFill>
                <a:latin typeface="+mj-lt"/>
                <a:ea typeface="+mn-ea"/>
              </a:rPr>
              <a:t>total number of outcomes as the denominator</a:t>
            </a:r>
            <a:r>
              <a:rPr lang="en-US" sz="3200" dirty="0" smtClean="0">
                <a:latin typeface="+mj-lt"/>
                <a:ea typeface="+mn-ea"/>
              </a:rPr>
              <a:t>.</a:t>
            </a:r>
            <a:endParaRPr lang="en-US" sz="320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092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/>
            <a:r>
              <a:rPr lang="en-US" sz="9600">
                <a:latin typeface="Trebuchet MS" charset="0"/>
              </a:rPr>
              <a:t>Probability?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en-US" sz="3200" dirty="0" smtClean="0">
                <a:latin typeface="+mj-lt"/>
                <a:ea typeface="+mn-ea"/>
              </a:rPr>
              <a:t>What is the probability of a penny landing heads up when it is tossed?</a:t>
            </a:r>
            <a:endParaRPr lang="en-US" sz="3200" dirty="0">
              <a:latin typeface="+mj-lt"/>
              <a:ea typeface="+mn-ea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4267200"/>
            <a:ext cx="24050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2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“Heads” side of the coin would be the only successful outcome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There are only two possible outcomes; “heads” or “tails”</a:t>
            </a:r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dirty="0" smtClean="0">
                <a:solidFill>
                  <a:srgbClr val="FF0000"/>
                </a:solidFill>
              </a:rPr>
              <a:t>Successful Outcomes    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          </a:t>
            </a:r>
            <a:r>
              <a:rPr lang="en-US" sz="4800" dirty="0" smtClean="0">
                <a:solidFill>
                  <a:srgbClr val="FF0000"/>
                </a:solidFill>
              </a:rPr>
              <a:t>1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smtClean="0">
                <a:solidFill>
                  <a:srgbClr val="0000FF"/>
                </a:solidFill>
              </a:rPr>
              <a:t>Total Number of Outcomes   </a:t>
            </a:r>
            <a:r>
              <a:rPr lang="en-US" dirty="0" smtClean="0">
                <a:sym typeface="Wingdings"/>
              </a:rPr>
              <a:t>         </a:t>
            </a:r>
            <a:r>
              <a:rPr lang="en-US" sz="4800" dirty="0" smtClean="0">
                <a:solidFill>
                  <a:srgbClr val="0000FF"/>
                </a:solidFill>
                <a:sym typeface="Wingdings"/>
              </a:rPr>
              <a:t>2</a:t>
            </a:r>
            <a:endParaRPr lang="en-US" sz="4800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58417" y="4423833"/>
            <a:ext cx="1333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3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So, there is a ½, or 1 out of 2 chance of flipping a coin and getting a “head”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375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half" idx="2"/>
          </p:nvPr>
        </p:nvSpPr>
        <p:spPr>
          <a:xfrm>
            <a:off x="5410200" y="1066800"/>
            <a:ext cx="3268663" cy="4724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+mj-lt"/>
                <a:ea typeface="+mn-ea"/>
              </a:rPr>
              <a:t>What is the probability that a green candy will be pulled out on the first try?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+mj-lt"/>
                <a:ea typeface="+mn-ea"/>
              </a:rPr>
              <a:t>Blue candy?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2400" dirty="0" smtClean="0">
              <a:latin typeface="+mj-lt"/>
              <a:ea typeface="+mn-ea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400" dirty="0" smtClean="0">
                <a:latin typeface="+mj-lt"/>
                <a:ea typeface="+mn-ea"/>
              </a:rPr>
              <a:t>Red candy?</a:t>
            </a:r>
            <a:endParaRPr lang="en-US" sz="2400" dirty="0">
              <a:latin typeface="+mj-lt"/>
              <a:ea typeface="+mn-ea"/>
            </a:endParaRPr>
          </a:p>
        </p:txBody>
      </p:sp>
      <p:grpSp>
        <p:nvGrpSpPr>
          <p:cNvPr id="12291" name="Group 1048"/>
          <p:cNvGrpSpPr>
            <a:grpSpLocks noGrp="1"/>
          </p:cNvGrpSpPr>
          <p:nvPr>
            <p:ph type="pic" idx="1"/>
          </p:nvPr>
        </p:nvGrpSpPr>
        <p:grpSpPr bwMode="auto">
          <a:xfrm>
            <a:off x="403225" y="1143000"/>
            <a:ext cx="4572000" cy="4572000"/>
            <a:chOff x="1632" y="2064"/>
            <a:chExt cx="2496" cy="1920"/>
          </a:xfrm>
        </p:grpSpPr>
        <p:sp>
          <p:nvSpPr>
            <p:cNvPr id="12292" name="Oval 1031"/>
            <p:cNvSpPr>
              <a:spLocks noChangeArrowheads="1"/>
            </p:cNvSpPr>
            <p:nvPr/>
          </p:nvSpPr>
          <p:spPr bwMode="auto">
            <a:xfrm>
              <a:off x="1632" y="2064"/>
              <a:ext cx="2496" cy="19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Oval 1032"/>
            <p:cNvSpPr>
              <a:spLocks noChangeArrowheads="1"/>
            </p:cNvSpPr>
            <p:nvPr/>
          </p:nvSpPr>
          <p:spPr bwMode="auto">
            <a:xfrm>
              <a:off x="2256" y="2304"/>
              <a:ext cx="288" cy="240"/>
            </a:xfrm>
            <a:prstGeom prst="ellipse">
              <a:avLst/>
            </a:prstGeom>
            <a:solidFill>
              <a:srgbClr val="23BD4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Oval 1033"/>
            <p:cNvSpPr>
              <a:spLocks noChangeArrowheads="1"/>
            </p:cNvSpPr>
            <p:nvPr/>
          </p:nvSpPr>
          <p:spPr bwMode="auto">
            <a:xfrm>
              <a:off x="2592" y="2448"/>
              <a:ext cx="288" cy="240"/>
            </a:xfrm>
            <a:prstGeom prst="ellipse">
              <a:avLst/>
            </a:prstGeom>
            <a:solidFill>
              <a:srgbClr val="23BD4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Oval 1034"/>
            <p:cNvSpPr>
              <a:spLocks noChangeArrowheads="1"/>
            </p:cNvSpPr>
            <p:nvPr/>
          </p:nvSpPr>
          <p:spPr bwMode="auto">
            <a:xfrm>
              <a:off x="2064" y="2640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Oval 1035"/>
            <p:cNvSpPr>
              <a:spLocks noChangeArrowheads="1"/>
            </p:cNvSpPr>
            <p:nvPr/>
          </p:nvSpPr>
          <p:spPr bwMode="auto">
            <a:xfrm>
              <a:off x="2736" y="2832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Oval 1036"/>
            <p:cNvSpPr>
              <a:spLocks noChangeArrowheads="1"/>
            </p:cNvSpPr>
            <p:nvPr/>
          </p:nvSpPr>
          <p:spPr bwMode="auto">
            <a:xfrm>
              <a:off x="2976" y="2352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Oval 1037"/>
            <p:cNvSpPr>
              <a:spLocks noChangeArrowheads="1"/>
            </p:cNvSpPr>
            <p:nvPr/>
          </p:nvSpPr>
          <p:spPr bwMode="auto">
            <a:xfrm>
              <a:off x="3072" y="3072"/>
              <a:ext cx="288" cy="240"/>
            </a:xfrm>
            <a:prstGeom prst="ellipse">
              <a:avLst/>
            </a:prstGeom>
            <a:solidFill>
              <a:srgbClr val="23BD4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038"/>
            <p:cNvSpPr>
              <a:spLocks noChangeArrowheads="1"/>
            </p:cNvSpPr>
            <p:nvPr/>
          </p:nvSpPr>
          <p:spPr bwMode="auto">
            <a:xfrm>
              <a:off x="2256" y="3024"/>
              <a:ext cx="288" cy="240"/>
            </a:xfrm>
            <a:prstGeom prst="ellipse">
              <a:avLst/>
            </a:prstGeom>
            <a:solidFill>
              <a:srgbClr val="23BD4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Oval 1039"/>
            <p:cNvSpPr>
              <a:spLocks noChangeArrowheads="1"/>
            </p:cNvSpPr>
            <p:nvPr/>
          </p:nvSpPr>
          <p:spPr bwMode="auto">
            <a:xfrm>
              <a:off x="3360" y="2640"/>
              <a:ext cx="288" cy="240"/>
            </a:xfrm>
            <a:prstGeom prst="ellipse">
              <a:avLst/>
            </a:prstGeom>
            <a:solidFill>
              <a:srgbClr val="23BD4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Oval 1040"/>
            <p:cNvSpPr>
              <a:spLocks noChangeArrowheads="1"/>
            </p:cNvSpPr>
            <p:nvPr/>
          </p:nvSpPr>
          <p:spPr bwMode="auto">
            <a:xfrm>
              <a:off x="2592" y="3264"/>
              <a:ext cx="288" cy="240"/>
            </a:xfrm>
            <a:prstGeom prst="ellipse">
              <a:avLst/>
            </a:prstGeom>
            <a:solidFill>
              <a:srgbClr val="23BD4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041"/>
            <p:cNvSpPr>
              <a:spLocks noChangeArrowheads="1"/>
            </p:cNvSpPr>
            <p:nvPr/>
          </p:nvSpPr>
          <p:spPr bwMode="auto">
            <a:xfrm>
              <a:off x="3456" y="2976"/>
              <a:ext cx="288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Oval 1042"/>
            <p:cNvSpPr>
              <a:spLocks noChangeArrowheads="1"/>
            </p:cNvSpPr>
            <p:nvPr/>
          </p:nvSpPr>
          <p:spPr bwMode="auto">
            <a:xfrm>
              <a:off x="1968" y="3312"/>
              <a:ext cx="288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Oval 1043"/>
            <p:cNvSpPr>
              <a:spLocks noChangeArrowheads="1"/>
            </p:cNvSpPr>
            <p:nvPr/>
          </p:nvSpPr>
          <p:spPr bwMode="auto">
            <a:xfrm>
              <a:off x="1776" y="2784"/>
              <a:ext cx="288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1044"/>
            <p:cNvSpPr>
              <a:spLocks noChangeArrowheads="1"/>
            </p:cNvSpPr>
            <p:nvPr/>
          </p:nvSpPr>
          <p:spPr bwMode="auto">
            <a:xfrm>
              <a:off x="2688" y="2160"/>
              <a:ext cx="288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Oval 1045"/>
            <p:cNvSpPr>
              <a:spLocks noChangeArrowheads="1"/>
            </p:cNvSpPr>
            <p:nvPr/>
          </p:nvSpPr>
          <p:spPr bwMode="auto">
            <a:xfrm>
              <a:off x="3360" y="2304"/>
              <a:ext cx="288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1046"/>
            <p:cNvSpPr>
              <a:spLocks noChangeArrowheads="1"/>
            </p:cNvSpPr>
            <p:nvPr/>
          </p:nvSpPr>
          <p:spPr bwMode="auto">
            <a:xfrm>
              <a:off x="3360" y="3408"/>
              <a:ext cx="288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576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160</TotalTime>
  <Words>413</Words>
  <Application>Microsoft Macintosh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Travelogue</vt:lpstr>
      <vt:lpstr>Microsoft Equation</vt:lpstr>
      <vt:lpstr>Unit 8 - Probability</vt:lpstr>
      <vt:lpstr>Warm Up</vt:lpstr>
      <vt:lpstr>Agenda</vt:lpstr>
      <vt:lpstr>Announcements</vt:lpstr>
      <vt:lpstr>What is probability?</vt:lpstr>
      <vt:lpstr>Probability?</vt:lpstr>
      <vt:lpstr>Probability</vt:lpstr>
      <vt:lpstr>Probability</vt:lpstr>
      <vt:lpstr>PowerPoint Presentation</vt:lpstr>
      <vt:lpstr>Theoretical Probability</vt:lpstr>
      <vt:lpstr>Experimental Probability</vt:lpstr>
      <vt:lpstr>Independent Practice 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8 - Probability</dc:title>
  <dc:creator>Tim Enrico</dc:creator>
  <cp:lastModifiedBy>Tim Enrico</cp:lastModifiedBy>
  <cp:revision>7</cp:revision>
  <dcterms:created xsi:type="dcterms:W3CDTF">2014-01-26T18:10:47Z</dcterms:created>
  <dcterms:modified xsi:type="dcterms:W3CDTF">2014-01-26T20:51:29Z</dcterms:modified>
</cp:coreProperties>
</file>