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2" r:id="rId6"/>
    <p:sldId id="263" r:id="rId7"/>
    <p:sldId id="264" r:id="rId8"/>
    <p:sldId id="267" r:id="rId9"/>
    <p:sldId id="265" r:id="rId10"/>
    <p:sldId id="268" r:id="rId11"/>
    <p:sldId id="271" r:id="rId12"/>
    <p:sldId id="272" r:id="rId13"/>
    <p:sldId id="269" r:id="rId14"/>
    <p:sldId id="273" r:id="rId15"/>
    <p:sldId id="274" r:id="rId16"/>
    <p:sldId id="275" r:id="rId17"/>
    <p:sldId id="276" r:id="rId18"/>
    <p:sldId id="259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6BE0-C51E-428A-83F1-F6807C8A3EB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10E81D-D4FA-44FC-815A-27D8921EFF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6BE0-C51E-428A-83F1-F6807C8A3EB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E81D-D4FA-44FC-815A-27D8921EFF2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810E81D-D4FA-44FC-815A-27D8921EFF2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6BE0-C51E-428A-83F1-F6807C8A3EB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E3F928-8B82-486A-B988-67997731A4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6BE0-C51E-428A-83F1-F6807C8A3EB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810E81D-D4FA-44FC-815A-27D8921EFF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6BE0-C51E-428A-83F1-F6807C8A3EB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10E81D-D4FA-44FC-815A-27D8921EFF2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BF06BE0-C51E-428A-83F1-F6807C8A3EB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E81D-D4FA-44FC-815A-27D8921EFF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6BE0-C51E-428A-83F1-F6807C8A3EB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810E81D-D4FA-44FC-815A-27D8921EFF2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6BE0-C51E-428A-83F1-F6807C8A3EB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810E81D-D4FA-44FC-815A-27D8921EFF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6BE0-C51E-428A-83F1-F6807C8A3EB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10E81D-D4FA-44FC-815A-27D8921EFF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10E81D-D4FA-44FC-815A-27D8921EFF2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6BE0-C51E-428A-83F1-F6807C8A3EB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810E81D-D4FA-44FC-815A-27D8921EFF2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BF06BE0-C51E-428A-83F1-F6807C8A3EB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BF06BE0-C51E-428A-83F1-F6807C8A3EB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10E81D-D4FA-44FC-815A-27D8921EFF2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av.rds.yahoo.com/_ylt=A9ibyJ46VFNHJB4AqAxvCqMX;_ylu=X3oDMTBvMmFkM29rBHBndANhdl9pbWdfcmVzdWx0BHNlYwNzcg--/SIG=12s93o3a9/EXP=1196729786/**http%3a/www.shop.com/op/~4_Color_Game_Probability_Spinners-prod-305955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av.rds.yahoo.com/_ylt=A9ibyKQAVlNHzRgAfAlvCqMX;_ylu=X3oDMTBvMmFkM29rBHBndANhdl9pbWdfcmVzdWx0BHNlYwNzcg--/SIG=124dbg6b7/EXP=1196730240/**http%3a/www.seykota.com/tribe/FAQ/2004_Jul/Jul_1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2 – Compound probability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8 - Probability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14400"/>
            <a:ext cx="7010400" cy="1066800"/>
          </a:xfrm>
        </p:spPr>
        <p:txBody>
          <a:bodyPr/>
          <a:lstStyle/>
          <a:p>
            <a:r>
              <a:rPr lang="en-US" b="1"/>
              <a:t>Find the probability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25900" cy="4525963"/>
          </a:xfrm>
        </p:spPr>
        <p:txBody>
          <a:bodyPr/>
          <a:lstStyle/>
          <a:p>
            <a:r>
              <a:rPr lang="en-US" sz="2800" dirty="0"/>
              <a:t>P(Q, </a:t>
            </a:r>
            <a:r>
              <a:rPr lang="en-US" sz="2800" dirty="0" smtClean="0"/>
              <a:t>S)</a:t>
            </a:r>
            <a:endParaRPr lang="en-US" sz="2800" dirty="0"/>
          </a:p>
          <a:p>
            <a:r>
              <a:rPr lang="en-US" sz="2800" dirty="0"/>
              <a:t>All the letters of the alphabet are in the bag 1 time</a:t>
            </a:r>
          </a:p>
          <a:p>
            <a:r>
              <a:rPr lang="en-US" sz="2800" dirty="0"/>
              <a:t>Do not replace the letter</a:t>
            </a:r>
          </a:p>
        </p:txBody>
      </p:sp>
      <p:graphicFrame>
        <p:nvGraphicFramePr>
          <p:cNvPr id="12328" name="Group 40"/>
          <p:cNvGraphicFramePr>
            <a:graphicFrameLocks noGrp="1"/>
          </p:cNvGraphicFramePr>
          <p:nvPr>
            <p:ph sz="quarter" idx="2"/>
          </p:nvPr>
        </p:nvGraphicFramePr>
        <p:xfrm>
          <a:off x="4191000" y="2286000"/>
          <a:ext cx="685800" cy="1390650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26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329" name="Group 41"/>
          <p:cNvGraphicFramePr>
            <a:graphicFrameLocks noGrp="1"/>
          </p:cNvGraphicFramePr>
          <p:nvPr>
            <p:ph sz="quarter" idx="3"/>
          </p:nvPr>
        </p:nvGraphicFramePr>
        <p:xfrm>
          <a:off x="5486400" y="2362200"/>
          <a:ext cx="685800" cy="1314450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4876800" y="2819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x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6400800" y="2819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=</a:t>
            </a:r>
          </a:p>
        </p:txBody>
      </p:sp>
      <p:graphicFrame>
        <p:nvGraphicFramePr>
          <p:cNvPr id="12330" name="Group 42"/>
          <p:cNvGraphicFramePr>
            <a:graphicFrameLocks noGrp="1"/>
          </p:cNvGraphicFramePr>
          <p:nvPr/>
        </p:nvGraphicFramePr>
        <p:xfrm>
          <a:off x="6810375" y="2409825"/>
          <a:ext cx="962025" cy="1270000"/>
        </p:xfrm>
        <a:graphic>
          <a:graphicData uri="http://schemas.openxmlformats.org/drawingml/2006/table">
            <a:tbl>
              <a:tblPr/>
              <a:tblGrid>
                <a:gridCol w="962025"/>
              </a:tblGrid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</a:rPr>
                        <a:t>650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pic>
        <p:nvPicPr>
          <p:cNvPr id="12325" name="Picture 37" descr="j0325338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953000"/>
            <a:ext cx="1762125" cy="1820863"/>
          </a:xfrm>
          <a:prstGeom prst="rect">
            <a:avLst/>
          </a:prstGeom>
          <a:noFill/>
        </p:spPr>
      </p:pic>
      <p:sp>
        <p:nvSpPr>
          <p:cNvPr id="12327" name="Rectangle 39"/>
          <p:cNvSpPr>
            <a:spLocks noChangeArrowheads="1"/>
          </p:cNvSpPr>
          <p:nvPr/>
        </p:nvSpPr>
        <p:spPr bwMode="auto">
          <a:xfrm>
            <a:off x="1066800" y="76200"/>
            <a:ext cx="7010400" cy="10668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800" b="1" u="sng">
                <a:solidFill>
                  <a:schemeClr val="tx2"/>
                </a:solidFill>
              </a:rPr>
              <a:t>Depend</a:t>
            </a:r>
            <a:r>
              <a:rPr lang="en-US" sz="4800" b="1">
                <a:solidFill>
                  <a:schemeClr val="tx2"/>
                </a:solidFill>
              </a:rPr>
              <a:t>ent Events</a:t>
            </a:r>
          </a:p>
        </p:txBody>
      </p:sp>
      <p:sp>
        <p:nvSpPr>
          <p:cNvPr id="12331" name="Text Box 43"/>
          <p:cNvSpPr txBox="1">
            <a:spLocks noChangeArrowheads="1"/>
          </p:cNvSpPr>
          <p:nvPr/>
        </p:nvSpPr>
        <p:spPr bwMode="auto">
          <a:xfrm>
            <a:off x="8382000" y="6507163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Slide </a:t>
            </a:r>
            <a:fld id="{D70CC660-EE5D-42A6-A50A-D4C10490940A}" type="slidenum">
              <a:rPr lang="en-US" sz="1200" i="1"/>
              <a:pPr/>
              <a:t>10</a:t>
            </a:fld>
            <a:endParaRPr lang="en-US" sz="1200" i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2" grpId="0"/>
      <p:bldP spid="123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Whiteboard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en-US" sz="2800" dirty="0" smtClean="0"/>
              <a:t>Are these independent or dependent events?</a:t>
            </a:r>
          </a:p>
          <a:p>
            <a:pPr marL="609600" indent="-609600">
              <a:buFontTx/>
              <a:buAutoNum type="arabicPeriod"/>
            </a:pPr>
            <a:endParaRPr lang="en-US" sz="2800" dirty="0" smtClean="0"/>
          </a:p>
          <a:p>
            <a:pPr marL="609600" indent="-609600">
              <a:buFontTx/>
              <a:buAutoNum type="arabicPeriod"/>
            </a:pPr>
            <a:r>
              <a:rPr lang="en-US" sz="2800" dirty="0" smtClean="0"/>
              <a:t>Tossing </a:t>
            </a:r>
            <a:r>
              <a:rPr lang="en-US" sz="2800" dirty="0" smtClean="0"/>
              <a:t>two dice and getting a 6 on both of them.</a:t>
            </a:r>
          </a:p>
          <a:p>
            <a:pPr marL="609600" indent="-609600"/>
            <a:endParaRPr lang="en-US" sz="2800" dirty="0" smtClean="0"/>
          </a:p>
          <a:p>
            <a:pPr marL="609600" indent="-609600">
              <a:buNone/>
            </a:pPr>
            <a:r>
              <a:rPr lang="en-US" sz="2800" dirty="0" smtClean="0"/>
              <a:t>2.    You have a bag of marbles: 3 blue, 5 white, and 12 red.  You choose one marble out of the bag, look at it then put it back.  Then you choose another marble.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en-US" sz="2800" dirty="0" smtClean="0"/>
              <a:t>Are these independent or dependent events?</a:t>
            </a:r>
          </a:p>
          <a:p>
            <a:pPr marL="609600" indent="-609600">
              <a:buNone/>
            </a:pPr>
            <a:endParaRPr lang="en-US" sz="2800" dirty="0" smtClean="0"/>
          </a:p>
          <a:p>
            <a:pPr marL="609600" indent="-609600">
              <a:buNone/>
            </a:pPr>
            <a:r>
              <a:rPr lang="en-US" sz="2800" dirty="0" smtClean="0"/>
              <a:t>3</a:t>
            </a:r>
            <a:r>
              <a:rPr lang="en-US" sz="2800" dirty="0" smtClean="0"/>
              <a:t>.    You have a basket of socks.  You need to find the probability of pulling out a black sock and its matching black sock without putting the first sock back.</a:t>
            </a:r>
          </a:p>
          <a:p>
            <a:pPr marL="609600" indent="-609600"/>
            <a:endParaRPr lang="en-US" sz="2800" dirty="0" smtClean="0"/>
          </a:p>
          <a:p>
            <a:pPr marL="609600" indent="-609600">
              <a:buNone/>
            </a:pPr>
            <a:r>
              <a:rPr lang="en-US" sz="2800" dirty="0" smtClean="0"/>
              <a:t>4.    You pick the letter Q from a bag containing all the letters of the alphabet. You do not put the Q back in the bag before you pick another tile.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Whiteboard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5943600" cy="4114800"/>
          </a:xfrm>
        </p:spPr>
        <p:txBody>
          <a:bodyPr/>
          <a:lstStyle/>
          <a:p>
            <a:pPr marL="609600" indent="-609600"/>
            <a:r>
              <a:rPr lang="en-US" dirty="0"/>
              <a:t>A game uses a number cube and a spinner.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A player rolls a number cube.  What is the P(odd #)?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The player spins the spinner.  What is the P(red)?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What is the P(odd # and Red)?</a:t>
            </a:r>
          </a:p>
        </p:txBody>
      </p:sp>
      <p:pic>
        <p:nvPicPr>
          <p:cNvPr id="15364" name="Picture 4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733800"/>
            <a:ext cx="1828800" cy="1814513"/>
          </a:xfrm>
          <a:prstGeom prst="rect">
            <a:avLst/>
          </a:prstGeom>
          <a:noFill/>
        </p:spPr>
      </p:pic>
      <p:pic>
        <p:nvPicPr>
          <p:cNvPr id="15365" name="Picture 5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1752600"/>
            <a:ext cx="16891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/>
              <a:t>Find the </a:t>
            </a:r>
            <a:r>
              <a:rPr lang="en-US" dirty="0" smtClean="0"/>
              <a:t>probability when rolling two dice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55838"/>
            <a:ext cx="4025900" cy="4525962"/>
          </a:xfrm>
        </p:spPr>
        <p:txBody>
          <a:bodyPr/>
          <a:lstStyle/>
          <a:p>
            <a:r>
              <a:rPr lang="en-US" sz="2800"/>
              <a:t>P(6, not 5)</a:t>
            </a:r>
          </a:p>
        </p:txBody>
      </p:sp>
      <p:graphicFrame>
        <p:nvGraphicFramePr>
          <p:cNvPr id="11302" name="Group 38"/>
          <p:cNvGraphicFramePr>
            <a:graphicFrameLocks noGrp="1"/>
          </p:cNvGraphicFramePr>
          <p:nvPr>
            <p:ph sz="quarter" idx="2"/>
          </p:nvPr>
        </p:nvGraphicFramePr>
        <p:xfrm>
          <a:off x="4191000" y="2628900"/>
          <a:ext cx="685800" cy="1409700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03" name="Group 39"/>
          <p:cNvGraphicFramePr>
            <a:graphicFrameLocks noGrp="1"/>
          </p:cNvGraphicFramePr>
          <p:nvPr>
            <p:ph sz="quarter" idx="3"/>
          </p:nvPr>
        </p:nvGraphicFramePr>
        <p:xfrm>
          <a:off x="5486400" y="2636838"/>
          <a:ext cx="685800" cy="1314450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4876800" y="3094038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x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6400800" y="3094038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=</a:t>
            </a:r>
          </a:p>
        </p:txBody>
      </p:sp>
      <p:graphicFrame>
        <p:nvGraphicFramePr>
          <p:cNvPr id="11304" name="Group 40"/>
          <p:cNvGraphicFramePr>
            <a:graphicFrameLocks noGrp="1"/>
          </p:cNvGraphicFramePr>
          <p:nvPr/>
        </p:nvGraphicFramePr>
        <p:xfrm>
          <a:off x="6810375" y="2684463"/>
          <a:ext cx="657225" cy="1270000"/>
        </p:xfrm>
        <a:graphic>
          <a:graphicData uri="http://schemas.openxmlformats.org/drawingml/2006/table">
            <a:tbl>
              <a:tblPr/>
              <a:tblGrid>
                <a:gridCol w="657225"/>
              </a:tblGrid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</a:rPr>
                        <a:t>36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pic>
        <p:nvPicPr>
          <p:cNvPr id="11300" name="Picture 36" descr="j043480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618038"/>
            <a:ext cx="1828800" cy="1828800"/>
          </a:xfrm>
          <a:prstGeom prst="rect">
            <a:avLst/>
          </a:prstGeom>
          <a:noFill/>
        </p:spPr>
      </p:pic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8382000" y="6507163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Slide </a:t>
            </a:r>
            <a:fld id="{C3A03403-D29B-4279-A750-A32A8B8F1462}" type="slidenum">
              <a:rPr lang="en-US" sz="1200" i="1"/>
              <a:pPr/>
              <a:t>14</a:t>
            </a:fld>
            <a:endParaRPr lang="en-US" sz="1200" i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8" grpId="0"/>
      <p:bldP spid="112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09600" indent="-609600"/>
            <a:r>
              <a:rPr lang="en-US" sz="2400" b="1" dirty="0" smtClean="0">
                <a:solidFill>
                  <a:srgbClr val="FF0000"/>
                </a:solidFill>
              </a:rPr>
              <a:t>There are 3 yellow, 5 red, 4 blue and 8 green candies in a bag.  Once a candy is removed it is </a:t>
            </a:r>
            <a:r>
              <a:rPr lang="en-US" sz="2400" b="1" u="sng" dirty="0" smtClean="0">
                <a:solidFill>
                  <a:srgbClr val="FF0000"/>
                </a:solidFill>
              </a:rPr>
              <a:t>not replaced</a:t>
            </a:r>
            <a:r>
              <a:rPr lang="en-US" sz="2400" b="1" dirty="0" smtClean="0">
                <a:solidFill>
                  <a:srgbClr val="FF0000"/>
                </a:solidFill>
              </a:rPr>
              <a:t>.  Find the probability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sz="2400" dirty="0" smtClean="0"/>
              <a:t>P(two red candies)</a:t>
            </a:r>
          </a:p>
          <a:p>
            <a:pPr marL="609600" indent="-609600">
              <a:buFontTx/>
              <a:buAutoNum type="arabicPeriod"/>
            </a:pPr>
            <a:r>
              <a:rPr lang="en-US" sz="2400" dirty="0" smtClean="0"/>
              <a:t>P(two blue candies)</a:t>
            </a:r>
          </a:p>
          <a:p>
            <a:pPr marL="609600" indent="-609600">
              <a:buFontTx/>
              <a:buAutoNum type="arabicPeriod"/>
            </a:pPr>
            <a:r>
              <a:rPr lang="en-US" sz="2400" dirty="0" smtClean="0"/>
              <a:t>P(yellow candy followed by a blue candy)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Whiteboards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6199" t="48264" r="18451" b="36736"/>
          <a:stretch>
            <a:fillRect/>
          </a:stretch>
        </p:blipFill>
        <p:spPr bwMode="auto">
          <a:xfrm>
            <a:off x="457200" y="1752600"/>
            <a:ext cx="829360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Whiteboards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6281" t="44931" r="18630" b="38402"/>
          <a:stretch>
            <a:fillRect/>
          </a:stretch>
        </p:blipFill>
        <p:spPr bwMode="auto">
          <a:xfrm>
            <a:off x="304800" y="1752600"/>
            <a:ext cx="8534400" cy="236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is the time to really gauge how well you know this material</a:t>
            </a:r>
          </a:p>
          <a:p>
            <a:endParaRPr lang="en-US" dirty="0" smtClean="0"/>
          </a:p>
          <a:p>
            <a:r>
              <a:rPr lang="en-US" dirty="0" smtClean="0"/>
              <a:t>If you are having a hard time with this math now, you will most likely have a hard time on test day…let’s get that corrected right now</a:t>
            </a:r>
          </a:p>
          <a:p>
            <a:endParaRPr lang="en-US" dirty="0" smtClean="0"/>
          </a:p>
          <a:p>
            <a:r>
              <a:rPr lang="en-US" dirty="0" smtClean="0"/>
              <a:t>If you are struggling, ask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1257" t="32072" r="26041" b="41736"/>
          <a:stretch>
            <a:fillRect/>
          </a:stretch>
        </p:blipFill>
        <p:spPr bwMode="auto">
          <a:xfrm>
            <a:off x="381000" y="1524000"/>
            <a:ext cx="8382000" cy="312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Billy is sitting in a plane at the airport.  </a:t>
            </a:r>
            <a:r>
              <a:rPr lang="en-US" dirty="0" smtClean="0"/>
              <a:t>A</a:t>
            </a:r>
            <a:r>
              <a:rPr lang="en-US" dirty="0" smtClean="0"/>
              <a:t>t the airport, there are 35 US Airways planes, 15 Delta planes, 5 Air France planes, and 5 British Airway planes.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is the probability Billy is on a US Airways plane?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is the probability Billy is NOT on a Delta plane?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</a:p>
          <a:p>
            <a:r>
              <a:rPr lang="en-US" dirty="0" smtClean="0"/>
              <a:t>Announcements</a:t>
            </a:r>
          </a:p>
          <a:p>
            <a:r>
              <a:rPr lang="en-US" dirty="0" smtClean="0"/>
              <a:t>Compound Probability</a:t>
            </a:r>
          </a:p>
          <a:p>
            <a:r>
              <a:rPr lang="en-US" dirty="0" smtClean="0"/>
              <a:t>Whiteboards</a:t>
            </a:r>
          </a:p>
          <a:p>
            <a:r>
              <a:rPr lang="en-US" dirty="0" smtClean="0"/>
              <a:t>Independent Practice</a:t>
            </a:r>
          </a:p>
          <a:p>
            <a:r>
              <a:rPr lang="en-US" dirty="0" smtClean="0"/>
              <a:t>Exit Ticket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Unit 1 test will be next Wednesday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Vocabulary…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u="sng" dirty="0" smtClean="0"/>
              <a:t>Independent Events </a:t>
            </a:r>
            <a:r>
              <a:rPr lang="en-US" dirty="0" smtClean="0"/>
              <a:t>– involves two or more events in which the outcome of one event </a:t>
            </a:r>
            <a:r>
              <a:rPr lang="en-US" u="sng" dirty="0" smtClean="0">
                <a:solidFill>
                  <a:srgbClr val="FF0000"/>
                </a:solidFill>
              </a:rPr>
              <a:t>DOES NOT </a:t>
            </a:r>
            <a:r>
              <a:rPr lang="en-US" dirty="0" smtClean="0"/>
              <a:t>affect the outcome of any other events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Your grade in Math class and your grade in English class</a:t>
            </a:r>
          </a:p>
          <a:p>
            <a:pPr lvl="1"/>
            <a:r>
              <a:rPr lang="en-US" dirty="0" smtClean="0"/>
              <a:t>The final score of a hockey game played in Los Angeles, and the final score of a basketball game played in New York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more </a:t>
            </a:r>
            <a:r>
              <a:rPr lang="en-US" dirty="0" err="1" smtClean="0"/>
              <a:t>vocab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u="sng" dirty="0" smtClean="0"/>
              <a:t>Dependent Variables</a:t>
            </a:r>
            <a:r>
              <a:rPr lang="en-US" dirty="0" smtClean="0"/>
              <a:t> – involves two or more events in which the outcome of one event </a:t>
            </a:r>
            <a:r>
              <a:rPr lang="en-US" u="sng" dirty="0" smtClean="0">
                <a:solidFill>
                  <a:srgbClr val="FF0000"/>
                </a:solidFill>
              </a:rPr>
              <a:t>DOES</a:t>
            </a:r>
            <a:r>
              <a:rPr lang="en-US" dirty="0" smtClean="0"/>
              <a:t> affect the outcome of any other events</a:t>
            </a:r>
          </a:p>
          <a:p>
            <a:endParaRPr lang="en-US" b="1" i="1" u="sng" dirty="0" smtClean="0"/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dirty="0" smtClean="0"/>
              <a:t>Drawing from the same deck of cards</a:t>
            </a:r>
          </a:p>
          <a:p>
            <a:pPr lvl="1"/>
            <a:r>
              <a:rPr lang="en-US" dirty="0" smtClean="0"/>
              <a:t>Selecting items from a container without replacement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1549" t="43264" r="29701" b="30069"/>
          <a:stretch>
            <a:fillRect/>
          </a:stretch>
        </p:blipFill>
        <p:spPr bwMode="auto">
          <a:xfrm>
            <a:off x="304800" y="1600199"/>
            <a:ext cx="8305800" cy="340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/>
              <a:t>Find the probability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36838"/>
            <a:ext cx="4025900" cy="4525962"/>
          </a:xfrm>
        </p:spPr>
        <p:txBody>
          <a:bodyPr/>
          <a:lstStyle/>
          <a:p>
            <a:r>
              <a:rPr lang="en-US" sz="2800"/>
              <a:t>P(jack, factor of 12)</a:t>
            </a:r>
          </a:p>
        </p:txBody>
      </p:sp>
      <p:graphicFrame>
        <p:nvGraphicFramePr>
          <p:cNvPr id="10292" name="Group 52"/>
          <p:cNvGraphicFramePr>
            <a:graphicFrameLocks noGrp="1"/>
          </p:cNvGraphicFramePr>
          <p:nvPr>
            <p:ph sz="quarter" idx="2"/>
          </p:nvPr>
        </p:nvGraphicFramePr>
        <p:xfrm>
          <a:off x="4191000" y="2514600"/>
          <a:ext cx="685800" cy="1409700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54" name="Picture 14" descr="bd08671_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876800"/>
            <a:ext cx="1724025" cy="1616075"/>
          </a:xfrm>
          <a:prstGeom prst="rect">
            <a:avLst/>
          </a:prstGeom>
          <a:noFill/>
        </p:spPr>
      </p:pic>
      <p:graphicFrame>
        <p:nvGraphicFramePr>
          <p:cNvPr id="10255" name="Object 15"/>
          <p:cNvGraphicFramePr>
            <a:graphicFrameLocks noChangeAspect="1"/>
          </p:cNvGraphicFramePr>
          <p:nvPr/>
        </p:nvGraphicFramePr>
        <p:xfrm>
          <a:off x="3886200" y="4495800"/>
          <a:ext cx="2133600" cy="2133600"/>
        </p:xfrm>
        <a:graphic>
          <a:graphicData uri="http://schemas.openxmlformats.org/presentationml/2006/ole">
            <p:oleObj spid="_x0000_s4098" name="Image" r:id="rId5" imgW="1523272" imgH="1523272" progId="Photoshop.Image.8">
              <p:embed/>
            </p:oleObj>
          </a:graphicData>
        </a:graphic>
      </p:graphicFrame>
      <p:graphicFrame>
        <p:nvGraphicFramePr>
          <p:cNvPr id="10293" name="Group 53"/>
          <p:cNvGraphicFramePr>
            <a:graphicFrameLocks noGrp="1"/>
          </p:cNvGraphicFramePr>
          <p:nvPr>
            <p:ph sz="quarter" idx="3"/>
          </p:nvPr>
        </p:nvGraphicFramePr>
        <p:xfrm>
          <a:off x="5486400" y="2514600"/>
          <a:ext cx="685800" cy="1314450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4876800" y="3048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x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6400800" y="3048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=</a:t>
            </a:r>
          </a:p>
        </p:txBody>
      </p:sp>
      <p:graphicFrame>
        <p:nvGraphicFramePr>
          <p:cNvPr id="10294" name="Group 54"/>
          <p:cNvGraphicFramePr>
            <a:graphicFrameLocks noGrp="1"/>
          </p:cNvGraphicFramePr>
          <p:nvPr/>
        </p:nvGraphicFramePr>
        <p:xfrm>
          <a:off x="6810375" y="2638425"/>
          <a:ext cx="657225" cy="1270000"/>
        </p:xfrm>
        <a:graphic>
          <a:graphicData uri="http://schemas.openxmlformats.org/drawingml/2006/table">
            <a:tbl>
              <a:tblPr/>
              <a:tblGrid>
                <a:gridCol w="657225"/>
              </a:tblGrid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95" name="Group 55"/>
          <p:cNvGraphicFramePr>
            <a:graphicFrameLocks noGrp="1"/>
          </p:cNvGraphicFramePr>
          <p:nvPr/>
        </p:nvGraphicFramePr>
        <p:xfrm>
          <a:off x="6858000" y="4724400"/>
          <a:ext cx="657225" cy="1270000"/>
        </p:xfrm>
        <a:graphic>
          <a:graphicData uri="http://schemas.openxmlformats.org/drawingml/2006/table">
            <a:tbl>
              <a:tblPr/>
              <a:tblGrid>
                <a:gridCol w="657225"/>
              </a:tblGrid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10288" name="Line 48"/>
          <p:cNvSpPr>
            <a:spLocks noChangeShapeType="1"/>
          </p:cNvSpPr>
          <p:nvPr/>
        </p:nvSpPr>
        <p:spPr bwMode="auto">
          <a:xfrm>
            <a:off x="7162800" y="4033838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 flipV="1">
            <a:off x="2667000" y="3352800"/>
            <a:ext cx="15240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0" name="Line 50"/>
          <p:cNvSpPr>
            <a:spLocks noChangeShapeType="1"/>
          </p:cNvSpPr>
          <p:nvPr/>
        </p:nvSpPr>
        <p:spPr bwMode="auto">
          <a:xfrm flipV="1">
            <a:off x="5638800" y="3733800"/>
            <a:ext cx="1524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1" name="Rectangle 51"/>
          <p:cNvSpPr>
            <a:spLocks noChangeArrowheads="1"/>
          </p:cNvSpPr>
          <p:nvPr/>
        </p:nvSpPr>
        <p:spPr bwMode="auto">
          <a:xfrm>
            <a:off x="1066800" y="76200"/>
            <a:ext cx="7010400" cy="10668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800" b="1">
                <a:solidFill>
                  <a:schemeClr val="tx2"/>
                </a:solidFill>
              </a:rPr>
              <a:t>Independent Events</a:t>
            </a:r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8382000" y="6507163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Slide </a:t>
            </a:r>
            <a:fld id="{2382CF6D-67E4-4A52-960A-CD9952E40AFB}" type="slidenum">
              <a:rPr lang="en-US" sz="1200" i="1"/>
              <a:pPr/>
              <a:t>8</a:t>
            </a:fld>
            <a:endParaRPr lang="en-US" sz="1200" i="1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6" grpId="0"/>
      <p:bldP spid="10267" grpId="0"/>
      <p:bldP spid="102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2799" t="34931" r="27201" b="33403"/>
          <a:stretch>
            <a:fillRect/>
          </a:stretch>
        </p:blipFill>
        <p:spPr bwMode="auto">
          <a:xfrm>
            <a:off x="457200" y="1600200"/>
            <a:ext cx="8153400" cy="387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5|.6|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3|.4|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2|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254</TotalTime>
  <Words>565</Words>
  <Application>Microsoft Office PowerPoint</Application>
  <PresentationFormat>On-screen Show (4:3)</PresentationFormat>
  <Paragraphs>101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Civic</vt:lpstr>
      <vt:lpstr>Adobe Photoshop Image</vt:lpstr>
      <vt:lpstr>Unit 8 - Probability</vt:lpstr>
      <vt:lpstr>Warm Up</vt:lpstr>
      <vt:lpstr>Agenda</vt:lpstr>
      <vt:lpstr>Announcements</vt:lpstr>
      <vt:lpstr>A Little Vocabulary…</vt:lpstr>
      <vt:lpstr>A little more vocab…</vt:lpstr>
      <vt:lpstr>Independent </vt:lpstr>
      <vt:lpstr>Find the probability</vt:lpstr>
      <vt:lpstr>Dependent</vt:lpstr>
      <vt:lpstr>Find the probability</vt:lpstr>
      <vt:lpstr>Whiteboard Practice</vt:lpstr>
      <vt:lpstr>Whiteboards</vt:lpstr>
      <vt:lpstr>Whiteboard</vt:lpstr>
      <vt:lpstr>Find the probability when rolling two dice</vt:lpstr>
      <vt:lpstr>Whiteboards</vt:lpstr>
      <vt:lpstr>Whiteboards</vt:lpstr>
      <vt:lpstr>Whiteboards</vt:lpstr>
      <vt:lpstr>Independent Practice</vt:lpstr>
      <vt:lpstr>Exit Ticket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8 - Probability</dc:title>
  <dc:creator>timothyj.enrico</dc:creator>
  <cp:lastModifiedBy>timothyj.enrico</cp:lastModifiedBy>
  <cp:revision>20</cp:revision>
  <dcterms:created xsi:type="dcterms:W3CDTF">2014-01-27T15:41:24Z</dcterms:created>
  <dcterms:modified xsi:type="dcterms:W3CDTF">2014-01-27T19:55:51Z</dcterms:modified>
</cp:coreProperties>
</file>