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7" r:id="rId2"/>
    <p:sldId id="256" r:id="rId3"/>
    <p:sldId id="258" r:id="rId4"/>
    <p:sldId id="285" r:id="rId5"/>
    <p:sldId id="259" r:id="rId6"/>
    <p:sldId id="260" r:id="rId7"/>
    <p:sldId id="261" r:id="rId8"/>
    <p:sldId id="262" r:id="rId9"/>
    <p:sldId id="263" r:id="rId10"/>
    <p:sldId id="264" r:id="rId11"/>
    <p:sldId id="265" r:id="rId12"/>
    <p:sldId id="266" r:id="rId13"/>
    <p:sldId id="267" r:id="rId14"/>
    <p:sldId id="276" r:id="rId15"/>
    <p:sldId id="277" r:id="rId16"/>
    <p:sldId id="278" r:id="rId17"/>
    <p:sldId id="279" r:id="rId18"/>
    <p:sldId id="280" r:id="rId19"/>
    <p:sldId id="281" r:id="rId20"/>
    <p:sldId id="268" r:id="rId21"/>
    <p:sldId id="269" r:id="rId22"/>
    <p:sldId id="270" r:id="rId23"/>
    <p:sldId id="271" r:id="rId24"/>
    <p:sldId id="272" r:id="rId25"/>
    <p:sldId id="273" r:id="rId26"/>
    <p:sldId id="282" r:id="rId27"/>
    <p:sldId id="283" r:id="rId28"/>
    <p:sldId id="284"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66" d="100"/>
          <a:sy n="66" d="100"/>
        </p:scale>
        <p:origin x="150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30E2307-1E40-4E12-8716-25BFDA8E7013}" type="datetime1">
              <a:rPr lang="en-US" smtClean="0"/>
              <a:pPr/>
              <a:t>10/7/2015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CFCF5A-EA79-452C-A52C-1A2668C2E7DF}" type="datetime1">
              <a:rPr lang="en-US" smtClean="0"/>
              <a:pPr/>
              <a:t>10/7/2015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5C4C28-BD4B-4892-9A2D-6E19BD753A9A}" type="datetime1">
              <a:rPr lang="en-US" smtClean="0"/>
              <a:pPr/>
              <a:t>10/7/2015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FD9D02-426E-46C9-9EE9-0DE1EF8B2838}" type="datetime1">
              <a:rPr lang="en-US" smtClean="0"/>
              <a:pPr/>
              <a:t>10/7/2015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8AEBBE-F8B2-42CF-9895-E86A608384EB}" type="datetime1">
              <a:rPr lang="en-US" smtClean="0"/>
              <a:pPr/>
              <a:t>10/7/2015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1FAA6B6-10E5-4810-BC9F-DA72D8452E73}" type="datetime1">
              <a:rPr lang="en-US" smtClean="0"/>
              <a:pPr/>
              <a:t>10/7/2015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D18D072-EF12-4AA2-BD71-ABC68B06D0E2}" type="datetime1">
              <a:rPr lang="en-US" smtClean="0"/>
              <a:pPr/>
              <a:t>10/7/2015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8CDBF60-6CC3-4B74-A60D-3486985E4346}" type="datetime1">
              <a:rPr lang="en-US" smtClean="0"/>
              <a:pPr/>
              <a:t>10/7/2015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714818-984F-4759-BF72-A33BDC1963BD}" type="datetime1">
              <a:rPr lang="en-US" smtClean="0"/>
              <a:pPr/>
              <a:t>10/7/2015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A7E191-5F94-4FC1-B823-BD7CABF7FA06}" type="datetime1">
              <a:rPr lang="en-US" smtClean="0"/>
              <a:pPr/>
              <a:t>10/7/2015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88856D55-EFBE-4F9B-8A5F-09D42CA22A9B}" type="datetime1">
              <a:rPr lang="en-US" smtClean="0"/>
              <a:pPr/>
              <a:t>10/7/2015</a:t>
            </a:fld>
            <a:endParaRPr lang="en-US"/>
          </a:p>
        </p:txBody>
      </p:sp>
      <p:sp>
        <p:nvSpPr>
          <p:cNvPr id="9" name="Slide Number Placeholder 8"/>
          <p:cNvSpPr>
            <a:spLocks noGrp="1"/>
          </p:cNvSpPr>
          <p:nvPr>
            <p:ph type="sldNum" sz="quarter" idx="11"/>
          </p:nvPr>
        </p:nvSpPr>
        <p:spPr/>
        <p:txBody>
          <a:bodyPr/>
          <a:lstStyle/>
          <a:p>
            <a:fld id="{687D7A59-36E2-48B9-B146-C1E59501F63F}"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87D7A59-36E2-48B9-B146-C1E59501F63F}"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9D1D110F-3F4E-48D9-B8AA-5D0E825AFDBA}" type="datetime1">
              <a:rPr lang="en-US" smtClean="0"/>
              <a:pPr/>
              <a:t>10/7/2015</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sldNum="0"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9882"/>
            <a:ext cx="7620000" cy="625756"/>
          </a:xfrm>
        </p:spPr>
        <p:txBody>
          <a:bodyPr/>
          <a:lstStyle/>
          <a:p>
            <a:r>
              <a:rPr lang="en-US" dirty="0" smtClean="0"/>
              <a:t>Warm-up: Trig Review</a:t>
            </a:r>
            <a:endParaRPr lang="en-US" dirty="0"/>
          </a:p>
        </p:txBody>
      </p:sp>
      <p:sp>
        <p:nvSpPr>
          <p:cNvPr id="2" name="Content Placeholder 1"/>
          <p:cNvSpPr>
            <a:spLocks noGrp="1"/>
          </p:cNvSpPr>
          <p:nvPr>
            <p:ph idx="1"/>
          </p:nvPr>
        </p:nvSpPr>
        <p:spPr/>
        <p:txBody>
          <a:bodyPr/>
          <a:lstStyle/>
          <a:p>
            <a:endParaRPr lang="en-US"/>
          </a:p>
        </p:txBody>
      </p:sp>
      <p:pic>
        <p:nvPicPr>
          <p:cNvPr id="4" name="Picture 3" descr="Screen Shot 2014-12-02 at 9.34.15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775166"/>
            <a:ext cx="9010038" cy="5625633"/>
          </a:xfrm>
          <a:prstGeom prst="rect">
            <a:avLst/>
          </a:prstGeom>
        </p:spPr>
      </p:pic>
    </p:spTree>
    <p:extLst>
      <p:ext uri="{BB962C8B-B14F-4D97-AF65-F5344CB8AC3E}">
        <p14:creationId xmlns:p14="http://schemas.microsoft.com/office/powerpoint/2010/main" val="42237476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7620000" cy="3148778"/>
          </a:xfrm>
        </p:spPr>
        <p:txBody>
          <a:bodyPr/>
          <a:lstStyle/>
          <a:p>
            <a:r>
              <a:rPr lang="en-US" sz="2400" dirty="0"/>
              <a:t>How many faces does the cylinder have?</a:t>
            </a:r>
            <a:br>
              <a:rPr lang="en-US" sz="2400" dirty="0"/>
            </a:br>
            <a:r>
              <a:rPr lang="en-US" sz="2400" dirty="0" smtClean="0"/>
              <a:t/>
            </a:r>
            <a:br>
              <a:rPr lang="en-US" sz="2400" dirty="0" smtClean="0"/>
            </a:br>
            <a:r>
              <a:rPr lang="en-US" sz="2400" dirty="0" smtClean="0"/>
              <a:t>What </a:t>
            </a:r>
            <a:r>
              <a:rPr lang="en-US" sz="2400" dirty="0"/>
              <a:t>is the formula for the area of the top and the bottom of the cylinder? </a:t>
            </a:r>
            <a:br>
              <a:rPr lang="en-US" sz="2400" dirty="0"/>
            </a:br>
            <a:r>
              <a:rPr lang="en-US" sz="2400" dirty="0"/>
              <a:t/>
            </a:r>
            <a:br>
              <a:rPr lang="en-US" sz="2400" dirty="0"/>
            </a:br>
            <a:r>
              <a:rPr lang="en-US" sz="2400" dirty="0"/>
              <a:t>Given the deconstructed cylinder, what do you think the formula for the surface of the side of the cylinder </a:t>
            </a:r>
            <a:r>
              <a:rPr lang="en-US" sz="2400" dirty="0" smtClean="0"/>
              <a:t>is?</a:t>
            </a:r>
            <a:r>
              <a:rPr lang="en-US" dirty="0" smtClean="0"/>
              <a:t> </a:t>
            </a:r>
            <a:r>
              <a:rPr lang="en-US" dirty="0"/>
              <a:t/>
            </a:r>
            <a:br>
              <a:rPr lang="en-US" dirty="0"/>
            </a:br>
            <a:endParaRPr lang="en-US" dirty="0"/>
          </a:p>
        </p:txBody>
      </p:sp>
      <p:pic>
        <p:nvPicPr>
          <p:cNvPr id="4" name="irc_mi" descr="http://www.mathwarehouse.com/solid-geometry/cylinder/images/area-formula-tin-can-picture-white-medium.png"/>
          <p:cNvPicPr/>
          <p:nvPr/>
        </p:nvPicPr>
        <p:blipFill>
          <a:blip r:embed="rId2" cstate="print"/>
          <a:srcRect b="32353"/>
          <a:stretch>
            <a:fillRect/>
          </a:stretch>
        </p:blipFill>
        <p:spPr bwMode="auto">
          <a:xfrm>
            <a:off x="658550" y="3423415"/>
            <a:ext cx="6647259" cy="2896322"/>
          </a:xfrm>
          <a:prstGeom prst="rect">
            <a:avLst/>
          </a:prstGeom>
          <a:noFill/>
          <a:ln w="9525">
            <a:noFill/>
            <a:miter lim="800000"/>
            <a:headEnd/>
            <a:tailEnd/>
          </a:ln>
        </p:spPr>
      </p:pic>
    </p:spTree>
    <p:extLst>
      <p:ext uri="{BB962C8B-B14F-4D97-AF65-F5344CB8AC3E}">
        <p14:creationId xmlns:p14="http://schemas.microsoft.com/office/powerpoint/2010/main" val="16953518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Surface Area of a Cylinder</a:t>
            </a:r>
            <a:endParaRPr lang="en-US" dirty="0"/>
          </a:p>
        </p:txBody>
      </p:sp>
      <p:pic>
        <p:nvPicPr>
          <p:cNvPr id="4" name="Content Placeholder 3" descr="Screen Shot 2014-12-02 at 9.22.42 PM.png"/>
          <p:cNvPicPr>
            <a:picLocks noGrp="1" noChangeAspect="1"/>
          </p:cNvPicPr>
          <p:nvPr>
            <p:ph idx="1"/>
          </p:nvPr>
        </p:nvPicPr>
        <p:blipFill>
          <a:blip r:embed="rId2">
            <a:extLst>
              <a:ext uri="{28A0092B-C50C-407E-A947-70E740481C1C}">
                <a14:useLocalDpi xmlns:a14="http://schemas.microsoft.com/office/drawing/2010/main" val="0"/>
              </a:ext>
            </a:extLst>
          </a:blip>
          <a:srcRect t="-74006" b="-74006"/>
          <a:stretch>
            <a:fillRect/>
          </a:stretch>
        </p:blipFill>
        <p:spPr>
          <a:xfrm>
            <a:off x="0" y="589507"/>
            <a:ext cx="9089459" cy="5726359"/>
          </a:xfrm>
        </p:spPr>
      </p:pic>
    </p:spTree>
    <p:extLst>
      <p:ext uri="{BB962C8B-B14F-4D97-AF65-F5344CB8AC3E}">
        <p14:creationId xmlns:p14="http://schemas.microsoft.com/office/powerpoint/2010/main" val="20750877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Stop and Jot</a:t>
            </a:r>
            <a:endParaRPr lang="en-US" dirty="0"/>
          </a:p>
        </p:txBody>
      </p:sp>
      <p:sp>
        <p:nvSpPr>
          <p:cNvPr id="3" name="Content Placeholder 2"/>
          <p:cNvSpPr>
            <a:spLocks noGrp="1"/>
          </p:cNvSpPr>
          <p:nvPr>
            <p:ph idx="1"/>
          </p:nvPr>
        </p:nvSpPr>
        <p:spPr/>
        <p:txBody>
          <a:bodyPr>
            <a:normAutofit/>
          </a:bodyPr>
          <a:lstStyle/>
          <a:p>
            <a:r>
              <a:rPr lang="en-US" sz="4400" dirty="0"/>
              <a:t>If you were told the volume of a cylinder, could you determine the surface area of the cylinder? Why or why not? </a:t>
            </a:r>
          </a:p>
        </p:txBody>
      </p:sp>
    </p:spTree>
    <p:extLst>
      <p:ext uri="{BB962C8B-B14F-4D97-AF65-F5344CB8AC3E}">
        <p14:creationId xmlns:p14="http://schemas.microsoft.com/office/powerpoint/2010/main" val="19124007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Surface Area of a Sphere</a:t>
            </a:r>
            <a:endParaRPr lang="en-US" dirty="0"/>
          </a:p>
        </p:txBody>
      </p:sp>
      <p:sp>
        <p:nvSpPr>
          <p:cNvPr id="3" name="Content Placeholder 2"/>
          <p:cNvSpPr>
            <a:spLocks noGrp="1"/>
          </p:cNvSpPr>
          <p:nvPr>
            <p:ph idx="1"/>
          </p:nvPr>
        </p:nvSpPr>
        <p:spPr/>
        <p:txBody>
          <a:bodyPr>
            <a:normAutofit/>
          </a:bodyPr>
          <a:lstStyle/>
          <a:p>
            <a:r>
              <a:rPr lang="en-US" sz="3600" dirty="0" smtClean="0"/>
              <a:t>Surface area formula:</a:t>
            </a:r>
          </a:p>
          <a:p>
            <a:pPr marL="114300" indent="0">
              <a:buNone/>
            </a:pPr>
            <a:r>
              <a:rPr lang="en-US" sz="5200" dirty="0" smtClean="0"/>
              <a:t> 4πr</a:t>
            </a:r>
            <a:r>
              <a:rPr lang="en-US" sz="5200" baseline="30000" dirty="0" smtClean="0"/>
              <a:t>2</a:t>
            </a:r>
            <a:endParaRPr lang="en-US" sz="5200" dirty="0" smtClean="0"/>
          </a:p>
          <a:p>
            <a:endParaRPr lang="en-US" dirty="0" smtClean="0"/>
          </a:p>
          <a:p>
            <a:endParaRPr lang="en-US" dirty="0"/>
          </a:p>
          <a:p>
            <a:pPr marL="114300" indent="0">
              <a:buNone/>
            </a:pPr>
            <a:endParaRPr lang="en-US" dirty="0" smtClean="0"/>
          </a:p>
          <a:p>
            <a:pPr marL="114300" indent="0">
              <a:buNone/>
            </a:pPr>
            <a:endParaRPr lang="en-US" dirty="0"/>
          </a:p>
          <a:p>
            <a:r>
              <a:rPr lang="en-US" sz="2800" dirty="0" smtClean="0"/>
              <a:t>What is the surface area of the sphere</a:t>
            </a:r>
          </a:p>
          <a:p>
            <a:pPr marL="114300" indent="0">
              <a:buNone/>
            </a:pPr>
            <a:r>
              <a:rPr lang="en-US" sz="2800" dirty="0" smtClean="0"/>
              <a:t>to the right?</a:t>
            </a:r>
            <a:endParaRPr lang="en-US" sz="2800" dirty="0"/>
          </a:p>
        </p:txBody>
      </p:sp>
      <p:pic>
        <p:nvPicPr>
          <p:cNvPr id="4" name="irc_mi" descr="http://www.shmoop.com/images/prealgebra/unit4/pa.4.377.png"/>
          <p:cNvPicPr/>
          <p:nvPr/>
        </p:nvPicPr>
        <p:blipFill>
          <a:blip r:embed="rId2" cstate="print"/>
          <a:srcRect/>
          <a:stretch>
            <a:fillRect/>
          </a:stretch>
        </p:blipFill>
        <p:spPr bwMode="auto">
          <a:xfrm>
            <a:off x="4753536" y="1600200"/>
            <a:ext cx="3323664" cy="3316144"/>
          </a:xfrm>
          <a:prstGeom prst="rect">
            <a:avLst/>
          </a:prstGeom>
          <a:noFill/>
          <a:ln w="9525">
            <a:noFill/>
            <a:miter lim="800000"/>
            <a:headEnd/>
            <a:tailEnd/>
          </a:ln>
        </p:spPr>
      </p:pic>
    </p:spTree>
    <p:extLst>
      <p:ext uri="{BB962C8B-B14F-4D97-AF65-F5344CB8AC3E}">
        <p14:creationId xmlns:p14="http://schemas.microsoft.com/office/powerpoint/2010/main" val="3964216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Trivia of the Day</a:t>
            </a:r>
            <a:endParaRPr lang="en-US" dirty="0"/>
          </a:p>
        </p:txBody>
      </p:sp>
      <p:sp>
        <p:nvSpPr>
          <p:cNvPr id="3" name="Content Placeholder 2"/>
          <p:cNvSpPr>
            <a:spLocks noGrp="1"/>
          </p:cNvSpPr>
          <p:nvPr>
            <p:ph idx="1"/>
          </p:nvPr>
        </p:nvSpPr>
        <p:spPr/>
        <p:txBody>
          <a:bodyPr>
            <a:normAutofit/>
          </a:bodyPr>
          <a:lstStyle/>
          <a:p>
            <a:pPr marL="114300" indent="0">
              <a:buNone/>
            </a:pPr>
            <a:r>
              <a:rPr lang="en-US" sz="4000" dirty="0" smtClean="0"/>
              <a:t>What color was Coca-Cola originally?</a:t>
            </a:r>
            <a:endParaRPr lang="en-US" sz="4000" dirty="0"/>
          </a:p>
        </p:txBody>
      </p:sp>
    </p:spTree>
    <p:extLst>
      <p:ext uri="{BB962C8B-B14F-4D97-AF65-F5344CB8AC3E}">
        <p14:creationId xmlns:p14="http://schemas.microsoft.com/office/powerpoint/2010/main" val="7575829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p:txBody>
          <a:bodyPr>
            <a:normAutofit/>
          </a:bodyPr>
          <a:lstStyle/>
          <a:p>
            <a:r>
              <a:rPr lang="en-US" sz="4000" dirty="0" smtClean="0"/>
              <a:t>Green</a:t>
            </a:r>
            <a:endParaRPr lang="en-US" sz="4000" dirty="0"/>
          </a:p>
        </p:txBody>
      </p:sp>
    </p:spTree>
    <p:extLst>
      <p:ext uri="{BB962C8B-B14F-4D97-AF65-F5344CB8AC3E}">
        <p14:creationId xmlns:p14="http://schemas.microsoft.com/office/powerpoint/2010/main" val="17549202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significant about the amazon logo?</a:t>
            </a:r>
            <a:endParaRPr lang="en-US" dirty="0"/>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1207993" y="1772023"/>
            <a:ext cx="5844241" cy="4810422"/>
          </a:xfrm>
          <a:prstGeom prst="rect">
            <a:avLst/>
          </a:prstGeom>
        </p:spPr>
      </p:pic>
    </p:spTree>
    <p:extLst>
      <p:ext uri="{BB962C8B-B14F-4D97-AF65-F5344CB8AC3E}">
        <p14:creationId xmlns:p14="http://schemas.microsoft.com/office/powerpoint/2010/main" val="9295746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p:txBody>
          <a:bodyPr>
            <a:normAutofit/>
          </a:bodyPr>
          <a:lstStyle/>
          <a:p>
            <a:r>
              <a:rPr lang="en-US" sz="3600" dirty="0" smtClean="0"/>
              <a:t>The arrow pointing from A to Z is supposed to mean that Amazon deals with everything from A to Z</a:t>
            </a:r>
            <a:endParaRPr lang="en-US" sz="3600" dirty="0"/>
          </a:p>
        </p:txBody>
      </p:sp>
    </p:spTree>
    <p:extLst>
      <p:ext uri="{BB962C8B-B14F-4D97-AF65-F5344CB8AC3E}">
        <p14:creationId xmlns:p14="http://schemas.microsoft.com/office/powerpoint/2010/main" val="30359529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significant about the FedEx logo?</a:t>
            </a:r>
            <a:endParaRPr lang="en-US" dirty="0"/>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1331631" y="1801905"/>
            <a:ext cx="5541309" cy="4561077"/>
          </a:xfrm>
          <a:prstGeom prst="rect">
            <a:avLst/>
          </a:prstGeom>
        </p:spPr>
      </p:pic>
    </p:spTree>
    <p:extLst>
      <p:ext uri="{BB962C8B-B14F-4D97-AF65-F5344CB8AC3E}">
        <p14:creationId xmlns:p14="http://schemas.microsoft.com/office/powerpoint/2010/main" val="1861852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p:txBody>
          <a:bodyPr>
            <a:normAutofit/>
          </a:bodyPr>
          <a:lstStyle/>
          <a:p>
            <a:r>
              <a:rPr lang="en-US" sz="3600" dirty="0" smtClean="0"/>
              <a:t>The shape created in the empty space between the letters E and X is an arrow.  This is meant to show that FedEx will get your stuff there.</a:t>
            </a:r>
            <a:endParaRPr lang="en-US" sz="3600" dirty="0"/>
          </a:p>
        </p:txBody>
      </p:sp>
    </p:spTree>
    <p:extLst>
      <p:ext uri="{BB962C8B-B14F-4D97-AF65-F5344CB8AC3E}">
        <p14:creationId xmlns:p14="http://schemas.microsoft.com/office/powerpoint/2010/main" val="35388449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Surface Area</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9662487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Whiteboards: Determine the surface area</a:t>
            </a:r>
            <a:endParaRPr lang="en-US" dirty="0"/>
          </a:p>
        </p:txBody>
      </p:sp>
      <p:pic>
        <p:nvPicPr>
          <p:cNvPr id="4" name="Content Placeholder 3" descr="Screen Shot 2014-12-02 at 9.54.31 PM.png"/>
          <p:cNvPicPr>
            <a:picLocks noGrp="1" noChangeAspect="1"/>
          </p:cNvPicPr>
          <p:nvPr>
            <p:ph idx="1"/>
          </p:nvPr>
        </p:nvPicPr>
        <p:blipFill>
          <a:blip r:embed="rId2">
            <a:extLst>
              <a:ext uri="{28A0092B-C50C-407E-A947-70E740481C1C}">
                <a14:useLocalDpi xmlns:a14="http://schemas.microsoft.com/office/drawing/2010/main" val="0"/>
              </a:ext>
            </a:extLst>
          </a:blip>
          <a:srcRect l="-17578" r="-17578"/>
          <a:stretch>
            <a:fillRect/>
          </a:stretch>
        </p:blipFill>
        <p:spPr>
          <a:xfrm>
            <a:off x="457200" y="1600200"/>
            <a:ext cx="7386918" cy="4653758"/>
          </a:xfrm>
        </p:spPr>
      </p:pic>
    </p:spTree>
    <p:extLst>
      <p:ext uri="{BB962C8B-B14F-4D97-AF65-F5344CB8AC3E}">
        <p14:creationId xmlns:p14="http://schemas.microsoft.com/office/powerpoint/2010/main" val="15004322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Whiteboards: Determine the surface area</a:t>
            </a:r>
            <a:endParaRPr lang="en-US" dirty="0"/>
          </a:p>
        </p:txBody>
      </p:sp>
      <p:sp>
        <p:nvSpPr>
          <p:cNvPr id="3" name="Content Placeholder 2"/>
          <p:cNvSpPr>
            <a:spLocks noGrp="1"/>
          </p:cNvSpPr>
          <p:nvPr>
            <p:ph idx="1"/>
          </p:nvPr>
        </p:nvSpPr>
        <p:spPr/>
        <p:txBody>
          <a:bodyPr>
            <a:normAutofit/>
          </a:bodyPr>
          <a:lstStyle/>
          <a:p>
            <a:r>
              <a:rPr lang="en-US" sz="4800" dirty="0" smtClean="0"/>
              <a:t>A sphere with a diameter of 20 yd.</a:t>
            </a:r>
            <a:endParaRPr lang="en-US" sz="4800" dirty="0"/>
          </a:p>
        </p:txBody>
      </p:sp>
    </p:spTree>
    <p:extLst>
      <p:ext uri="{BB962C8B-B14F-4D97-AF65-F5344CB8AC3E}">
        <p14:creationId xmlns:p14="http://schemas.microsoft.com/office/powerpoint/2010/main" val="27342242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Whiteboards: Determine the surface area and volume</a:t>
            </a:r>
            <a:endParaRPr lang="en-US" dirty="0"/>
          </a:p>
        </p:txBody>
      </p:sp>
      <p:pic>
        <p:nvPicPr>
          <p:cNvPr id="4" name="Content Placeholder 3" descr="Screen Shot 2014-12-02 at 9.55.57 PM.png"/>
          <p:cNvPicPr>
            <a:picLocks noGrp="1" noChangeAspect="1"/>
          </p:cNvPicPr>
          <p:nvPr>
            <p:ph idx="1"/>
          </p:nvPr>
        </p:nvPicPr>
        <p:blipFill>
          <a:blip r:embed="rId2">
            <a:extLst>
              <a:ext uri="{28A0092B-C50C-407E-A947-70E740481C1C}">
                <a14:useLocalDpi xmlns:a14="http://schemas.microsoft.com/office/drawing/2010/main" val="0"/>
              </a:ext>
            </a:extLst>
          </a:blip>
          <a:srcRect l="-7720" r="-7720"/>
          <a:stretch>
            <a:fillRect/>
          </a:stretch>
        </p:blipFill>
        <p:spPr>
          <a:xfrm>
            <a:off x="457200" y="1600200"/>
            <a:ext cx="5833035" cy="3674812"/>
          </a:xfrm>
        </p:spPr>
      </p:pic>
    </p:spTree>
    <p:extLst>
      <p:ext uri="{BB962C8B-B14F-4D97-AF65-F5344CB8AC3E}">
        <p14:creationId xmlns:p14="http://schemas.microsoft.com/office/powerpoint/2010/main" val="27342242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Whiteboards: Determine the volume and surface area</a:t>
            </a:r>
            <a:endParaRPr lang="en-US" dirty="0"/>
          </a:p>
        </p:txBody>
      </p:sp>
      <p:pic>
        <p:nvPicPr>
          <p:cNvPr id="4" name="Content Placeholder 3" descr="Screen Shot 2014-12-02 at 9.57.03 PM.png"/>
          <p:cNvPicPr>
            <a:picLocks noGrp="1" noChangeAspect="1"/>
          </p:cNvPicPr>
          <p:nvPr>
            <p:ph idx="1"/>
          </p:nvPr>
        </p:nvPicPr>
        <p:blipFill>
          <a:blip r:embed="rId2">
            <a:extLst>
              <a:ext uri="{28A0092B-C50C-407E-A947-70E740481C1C}">
                <a14:useLocalDpi xmlns:a14="http://schemas.microsoft.com/office/drawing/2010/main" val="0"/>
              </a:ext>
            </a:extLst>
          </a:blip>
          <a:srcRect l="-56748" r="-56748"/>
          <a:stretch>
            <a:fillRect/>
          </a:stretch>
        </p:blipFill>
        <p:spPr/>
      </p:pic>
    </p:spTree>
    <p:extLst>
      <p:ext uri="{BB962C8B-B14F-4D97-AF65-F5344CB8AC3E}">
        <p14:creationId xmlns:p14="http://schemas.microsoft.com/office/powerpoint/2010/main" val="273422426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Whiteboards: Determine the surface area </a:t>
            </a:r>
            <a:r>
              <a:rPr lang="en-US" b="1" i="1" dirty="0" smtClean="0"/>
              <a:t>and</a:t>
            </a:r>
            <a:r>
              <a:rPr lang="en-US" dirty="0" smtClean="0"/>
              <a:t> volume</a:t>
            </a:r>
            <a:endParaRPr lang="en-US" dirty="0"/>
          </a:p>
        </p:txBody>
      </p:sp>
      <p:pic>
        <p:nvPicPr>
          <p:cNvPr id="4" name="Content Placeholder 3" descr="Screen Shot 2014-12-02 at 9.58.46 PM.png"/>
          <p:cNvPicPr>
            <a:picLocks noGrp="1" noChangeAspect="1"/>
          </p:cNvPicPr>
          <p:nvPr>
            <p:ph idx="1"/>
          </p:nvPr>
        </p:nvPicPr>
        <p:blipFill>
          <a:blip r:embed="rId2">
            <a:extLst>
              <a:ext uri="{28A0092B-C50C-407E-A947-70E740481C1C}">
                <a14:useLocalDpi xmlns:a14="http://schemas.microsoft.com/office/drawing/2010/main" val="0"/>
              </a:ext>
            </a:extLst>
          </a:blip>
          <a:srcRect l="-40112" r="-40112"/>
          <a:stretch>
            <a:fillRect/>
          </a:stretch>
        </p:blipFill>
        <p:spPr/>
      </p:pic>
    </p:spTree>
    <p:extLst>
      <p:ext uri="{BB962C8B-B14F-4D97-AF65-F5344CB8AC3E}">
        <p14:creationId xmlns:p14="http://schemas.microsoft.com/office/powerpoint/2010/main" val="273422426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Whiteboards: Determine the surface area</a:t>
            </a:r>
            <a:endParaRPr lang="en-US" dirty="0"/>
          </a:p>
        </p:txBody>
      </p:sp>
      <p:pic>
        <p:nvPicPr>
          <p:cNvPr id="4" name="Content Placeholder 3" descr="Screen Shot 2014-12-02 at 9.54.19 PM.png"/>
          <p:cNvPicPr>
            <a:picLocks noGrp="1" noChangeAspect="1"/>
          </p:cNvPicPr>
          <p:nvPr>
            <p:ph idx="1"/>
          </p:nvPr>
        </p:nvPicPr>
        <p:blipFill>
          <a:blip r:embed="rId2">
            <a:extLst>
              <a:ext uri="{28A0092B-C50C-407E-A947-70E740481C1C}">
                <a14:useLocalDpi xmlns:a14="http://schemas.microsoft.com/office/drawing/2010/main" val="0"/>
              </a:ext>
            </a:extLst>
          </a:blip>
          <a:srcRect l="-26505" r="-26505"/>
          <a:stretch>
            <a:fillRect/>
          </a:stretch>
        </p:blipFill>
        <p:spPr/>
      </p:pic>
    </p:spTree>
    <p:extLst>
      <p:ext uri="{BB962C8B-B14F-4D97-AF65-F5344CB8AC3E}">
        <p14:creationId xmlns:p14="http://schemas.microsoft.com/office/powerpoint/2010/main" val="273422426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Surface Area and Volume Activity</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23231380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Independent Practice</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31342278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Exit Ticket</a:t>
            </a:r>
            <a:endParaRPr lang="en-US" dirty="0"/>
          </a:p>
        </p:txBody>
      </p:sp>
      <p:sp>
        <p:nvSpPr>
          <p:cNvPr id="3" name="Content Placeholder 2"/>
          <p:cNvSpPr>
            <a:spLocks noGrp="1"/>
          </p:cNvSpPr>
          <p:nvPr>
            <p:ph idx="1"/>
          </p:nvPr>
        </p:nvSpPr>
        <p:spPr/>
        <p:txBody>
          <a:bodyPr/>
          <a:lstStyle/>
          <a:p>
            <a:endParaRPr lang="en-US"/>
          </a:p>
        </p:txBody>
      </p:sp>
      <p:pic>
        <p:nvPicPr>
          <p:cNvPr id="4" name="Picture 3" descr="Screen Shot 2014-12-02 at 10.02.09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417637"/>
            <a:ext cx="9119790" cy="3730823"/>
          </a:xfrm>
          <a:prstGeom prst="rect">
            <a:avLst/>
          </a:prstGeom>
        </p:spPr>
      </p:pic>
    </p:spTree>
    <p:extLst>
      <p:ext uri="{BB962C8B-B14F-4D97-AF65-F5344CB8AC3E}">
        <p14:creationId xmlns:p14="http://schemas.microsoft.com/office/powerpoint/2010/main" val="40093080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1133"/>
            <a:ext cx="7620000" cy="1143000"/>
          </a:xfrm>
        </p:spPr>
        <p:txBody>
          <a:bodyPr/>
          <a:lstStyle/>
          <a:p>
            <a:r>
              <a:rPr lang="en-US" dirty="0" smtClean="0"/>
              <a:t>Agenda</a:t>
            </a:r>
            <a:endParaRPr lang="en-US" dirty="0"/>
          </a:p>
        </p:txBody>
      </p:sp>
      <p:sp>
        <p:nvSpPr>
          <p:cNvPr id="2" name="Content Placeholder 1"/>
          <p:cNvSpPr>
            <a:spLocks noGrp="1"/>
          </p:cNvSpPr>
          <p:nvPr>
            <p:ph idx="1"/>
          </p:nvPr>
        </p:nvSpPr>
        <p:spPr>
          <a:xfrm>
            <a:off x="457200" y="914400"/>
            <a:ext cx="7620000" cy="5109028"/>
          </a:xfrm>
        </p:spPr>
        <p:txBody>
          <a:bodyPr>
            <a:noAutofit/>
          </a:bodyPr>
          <a:lstStyle/>
          <a:p>
            <a:r>
              <a:rPr lang="en-US" sz="3200" dirty="0" smtClean="0"/>
              <a:t>Warm-up</a:t>
            </a:r>
          </a:p>
          <a:p>
            <a:r>
              <a:rPr lang="en-US" sz="3200" dirty="0" smtClean="0"/>
              <a:t>Homework</a:t>
            </a:r>
            <a:endParaRPr lang="en-US" sz="3200" dirty="0" smtClean="0"/>
          </a:p>
          <a:p>
            <a:r>
              <a:rPr lang="en-US" sz="3200" dirty="0" smtClean="0"/>
              <a:t>Announcements</a:t>
            </a:r>
          </a:p>
          <a:p>
            <a:r>
              <a:rPr lang="en-US" sz="3200" dirty="0" smtClean="0"/>
              <a:t>Surface Area of Geometric Shapes</a:t>
            </a:r>
          </a:p>
          <a:p>
            <a:r>
              <a:rPr lang="en-US" sz="3200" dirty="0" smtClean="0"/>
              <a:t>Trivia of the Day</a:t>
            </a:r>
          </a:p>
          <a:p>
            <a:r>
              <a:rPr lang="en-US" sz="3200" dirty="0" smtClean="0"/>
              <a:t>Whiteboards</a:t>
            </a:r>
          </a:p>
          <a:p>
            <a:r>
              <a:rPr lang="en-US" sz="3200" dirty="0" smtClean="0"/>
              <a:t>Surface Area and Volume Activity</a:t>
            </a:r>
          </a:p>
          <a:p>
            <a:r>
              <a:rPr lang="en-US" sz="3200" dirty="0" smtClean="0"/>
              <a:t>Independent Practice</a:t>
            </a:r>
          </a:p>
          <a:p>
            <a:r>
              <a:rPr lang="en-US" sz="3200" dirty="0" smtClean="0"/>
              <a:t>Exit Ticket</a:t>
            </a:r>
            <a:endParaRPr lang="en-US" sz="3200" dirty="0"/>
          </a:p>
        </p:txBody>
      </p:sp>
    </p:spTree>
    <p:extLst>
      <p:ext uri="{BB962C8B-B14F-4D97-AF65-F5344CB8AC3E}">
        <p14:creationId xmlns:p14="http://schemas.microsoft.com/office/powerpoint/2010/main" val="18674607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Homework</a:t>
            </a:r>
            <a:endParaRPr lang="en-US" dirty="0"/>
          </a:p>
        </p:txBody>
      </p:sp>
      <p:sp>
        <p:nvSpPr>
          <p:cNvPr id="5" name="Content Placeholder 4"/>
          <p:cNvSpPr>
            <a:spLocks noGrp="1"/>
          </p:cNvSpPr>
          <p:nvPr>
            <p:ph idx="1"/>
          </p:nvPr>
        </p:nvSpPr>
        <p:spPr/>
        <p:txBody>
          <a:bodyPr>
            <a:normAutofit/>
          </a:bodyPr>
          <a:lstStyle/>
          <a:p>
            <a:r>
              <a:rPr lang="en-US" sz="4800" dirty="0" smtClean="0"/>
              <a:t>Equations of a circle</a:t>
            </a:r>
          </a:p>
          <a:p>
            <a:r>
              <a:rPr lang="en-US" sz="4800" dirty="0" smtClean="0"/>
              <a:t>Volume </a:t>
            </a:r>
          </a:p>
          <a:p>
            <a:r>
              <a:rPr lang="en-US" sz="4800" dirty="0" smtClean="0"/>
              <a:t>Density </a:t>
            </a:r>
            <a:endParaRPr lang="en-US" sz="4800" dirty="0"/>
          </a:p>
        </p:txBody>
      </p:sp>
    </p:spTree>
    <p:extLst>
      <p:ext uri="{BB962C8B-B14F-4D97-AF65-F5344CB8AC3E}">
        <p14:creationId xmlns:p14="http://schemas.microsoft.com/office/powerpoint/2010/main" val="10107175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Announcements</a:t>
            </a:r>
            <a:endParaRPr lang="en-US" dirty="0"/>
          </a:p>
        </p:txBody>
      </p:sp>
      <p:sp>
        <p:nvSpPr>
          <p:cNvPr id="2" name="Content Placeholder 1"/>
          <p:cNvSpPr>
            <a:spLocks noGrp="1"/>
          </p:cNvSpPr>
          <p:nvPr>
            <p:ph idx="1"/>
          </p:nvPr>
        </p:nvSpPr>
        <p:spPr/>
        <p:txBody>
          <a:bodyPr>
            <a:normAutofit/>
          </a:bodyPr>
          <a:lstStyle/>
          <a:p>
            <a:r>
              <a:rPr lang="en-US" sz="4000" dirty="0" smtClean="0"/>
              <a:t>Tutoring </a:t>
            </a:r>
            <a:r>
              <a:rPr lang="en-US" sz="4000" dirty="0" smtClean="0"/>
              <a:t>today 3:30-4:30</a:t>
            </a:r>
          </a:p>
          <a:p>
            <a:r>
              <a:rPr lang="en-US" sz="4000" dirty="0"/>
              <a:t>Unit Quiz October 9, 2015</a:t>
            </a:r>
          </a:p>
          <a:p>
            <a:r>
              <a:rPr lang="en-US" sz="4000" dirty="0" smtClean="0"/>
              <a:t>PSAT October 14, 2015</a:t>
            </a:r>
          </a:p>
          <a:p>
            <a:r>
              <a:rPr lang="en-US" sz="4000" dirty="0" smtClean="0"/>
              <a:t>Midterm October 19 and 20,2015 </a:t>
            </a:r>
            <a:endParaRPr lang="en-US" sz="4000" dirty="0" smtClean="0"/>
          </a:p>
        </p:txBody>
      </p:sp>
    </p:spTree>
    <p:extLst>
      <p:ext uri="{BB962C8B-B14F-4D97-AF65-F5344CB8AC3E}">
        <p14:creationId xmlns:p14="http://schemas.microsoft.com/office/powerpoint/2010/main" val="5327276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Today’s Objective</a:t>
            </a:r>
            <a:endParaRPr lang="en-US" dirty="0"/>
          </a:p>
        </p:txBody>
      </p:sp>
      <p:sp>
        <p:nvSpPr>
          <p:cNvPr id="2" name="Content Placeholder 1"/>
          <p:cNvSpPr>
            <a:spLocks noGrp="1"/>
          </p:cNvSpPr>
          <p:nvPr>
            <p:ph idx="1"/>
          </p:nvPr>
        </p:nvSpPr>
        <p:spPr/>
        <p:txBody>
          <a:bodyPr>
            <a:normAutofit/>
          </a:bodyPr>
          <a:lstStyle/>
          <a:p>
            <a:pPr marL="114300" indent="0">
              <a:buNone/>
            </a:pPr>
            <a:r>
              <a:rPr lang="en-US" sz="4800" dirty="0" err="1" smtClean="0"/>
              <a:t>Obj</a:t>
            </a:r>
            <a:r>
              <a:rPr lang="en-US" sz="4800" dirty="0" smtClean="0"/>
              <a:t>:  I </a:t>
            </a:r>
            <a:r>
              <a:rPr lang="en-US" sz="4800" dirty="0" smtClean="0"/>
              <a:t>can </a:t>
            </a:r>
            <a:r>
              <a:rPr lang="en-US" sz="4800" dirty="0" smtClean="0"/>
              <a:t>determine </a:t>
            </a:r>
            <a:r>
              <a:rPr lang="en-US" sz="4800" dirty="0" smtClean="0"/>
              <a:t>the surface area of rectangular prisms, cylinders, and spheres.</a:t>
            </a:r>
            <a:endParaRPr lang="en-US" sz="4800" dirty="0"/>
          </a:p>
        </p:txBody>
      </p:sp>
    </p:spTree>
    <p:extLst>
      <p:ext uri="{BB962C8B-B14F-4D97-AF65-F5344CB8AC3E}">
        <p14:creationId xmlns:p14="http://schemas.microsoft.com/office/powerpoint/2010/main" val="37448286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9171" y="338327"/>
            <a:ext cx="8819992" cy="3359582"/>
          </a:xfrm>
        </p:spPr>
        <p:txBody>
          <a:bodyPr>
            <a:noAutofit/>
          </a:bodyPr>
          <a:lstStyle/>
          <a:p>
            <a:r>
              <a:rPr lang="en-US" sz="2800" dirty="0" smtClean="0"/>
              <a:t>How many faces does the prism have?</a:t>
            </a:r>
            <a:br>
              <a:rPr lang="en-US" sz="2800" dirty="0" smtClean="0"/>
            </a:br>
            <a:r>
              <a:rPr lang="en-US" sz="2800" dirty="0" smtClean="0"/>
              <a:t/>
            </a:r>
            <a:br>
              <a:rPr lang="en-US" sz="2800" dirty="0" smtClean="0"/>
            </a:br>
            <a:r>
              <a:rPr lang="en-US" sz="2800" dirty="0" smtClean="0"/>
              <a:t>Do all rectangular prisms have the same number of faces?</a:t>
            </a:r>
            <a:br>
              <a:rPr lang="en-US" sz="2800" dirty="0" smtClean="0"/>
            </a:br>
            <a:r>
              <a:rPr lang="en-US" sz="2800" dirty="0"/>
              <a:t/>
            </a:r>
            <a:br>
              <a:rPr lang="en-US" sz="2800" dirty="0"/>
            </a:br>
            <a:r>
              <a:rPr lang="en-US" sz="2800" dirty="0" smtClean="0"/>
              <a:t>If a = 5, what is the surface area of the Cube?</a:t>
            </a:r>
            <a:r>
              <a:rPr lang="en-US" sz="4000" dirty="0" smtClean="0"/>
              <a:t/>
            </a:r>
            <a:br>
              <a:rPr lang="en-US" sz="4000" dirty="0" smtClean="0"/>
            </a:br>
            <a:r>
              <a:rPr lang="en-US" sz="4000" dirty="0"/>
              <a:t/>
            </a:r>
            <a:br>
              <a:rPr lang="en-US" sz="4000" dirty="0"/>
            </a:br>
            <a:r>
              <a:rPr lang="en-US" sz="4000" dirty="0" smtClean="0"/>
              <a:t/>
            </a:r>
            <a:br>
              <a:rPr lang="en-US" sz="4000" dirty="0" smtClean="0"/>
            </a:br>
            <a:endParaRPr lang="en-US" sz="4000" dirty="0"/>
          </a:p>
        </p:txBody>
      </p:sp>
      <p:pic>
        <p:nvPicPr>
          <p:cNvPr id="4" name="irc_mi" descr="http://image.tutorvista.com/calc_images/image/math/Surface%20area%20of%20a%20cube.JPG"/>
          <p:cNvPicPr/>
          <p:nvPr/>
        </p:nvPicPr>
        <p:blipFill>
          <a:blip r:embed="rId2" cstate="print"/>
          <a:srcRect/>
          <a:stretch>
            <a:fillRect/>
          </a:stretch>
        </p:blipFill>
        <p:spPr bwMode="auto">
          <a:xfrm>
            <a:off x="1782458" y="2532440"/>
            <a:ext cx="5976049" cy="2894816"/>
          </a:xfrm>
          <a:prstGeom prst="rect">
            <a:avLst/>
          </a:prstGeom>
          <a:noFill/>
          <a:ln w="9525">
            <a:noFill/>
            <a:miter lim="800000"/>
            <a:headEnd/>
            <a:tailEnd/>
          </a:ln>
        </p:spPr>
      </p:pic>
    </p:spTree>
    <p:extLst>
      <p:ext uri="{BB962C8B-B14F-4D97-AF65-F5344CB8AC3E}">
        <p14:creationId xmlns:p14="http://schemas.microsoft.com/office/powerpoint/2010/main" val="15943628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creen Shot 2014-12-02 at 9.17.46 PM.png"/>
          <p:cNvPicPr>
            <a:picLocks noGrp="1" noChangeAspect="1"/>
          </p:cNvPicPr>
          <p:nvPr>
            <p:ph idx="1"/>
          </p:nvPr>
        </p:nvPicPr>
        <p:blipFill>
          <a:blip r:embed="rId2">
            <a:extLst>
              <a:ext uri="{28A0092B-C50C-407E-A947-70E740481C1C}">
                <a14:useLocalDpi xmlns:a14="http://schemas.microsoft.com/office/drawing/2010/main" val="0"/>
              </a:ext>
            </a:extLst>
          </a:blip>
          <a:srcRect t="-55271" b="-55271"/>
          <a:stretch>
            <a:fillRect/>
          </a:stretch>
        </p:blipFill>
        <p:spPr>
          <a:xfrm>
            <a:off x="-1" y="274638"/>
            <a:ext cx="9007095" cy="5674470"/>
          </a:xfrm>
        </p:spPr>
      </p:pic>
      <p:sp>
        <p:nvSpPr>
          <p:cNvPr id="5" name="TextBox 4"/>
          <p:cNvSpPr txBox="1"/>
          <p:nvPr/>
        </p:nvSpPr>
        <p:spPr>
          <a:xfrm>
            <a:off x="123908" y="418218"/>
            <a:ext cx="7806184" cy="769441"/>
          </a:xfrm>
          <a:prstGeom prst="rect">
            <a:avLst/>
          </a:prstGeom>
          <a:noFill/>
        </p:spPr>
        <p:txBody>
          <a:bodyPr wrap="square" rtlCol="0">
            <a:spAutoFit/>
          </a:bodyPr>
          <a:lstStyle/>
          <a:p>
            <a:r>
              <a:rPr lang="en-US" sz="4400" dirty="0" smtClean="0"/>
              <a:t>Calculating Surface Area</a:t>
            </a:r>
            <a:endParaRPr lang="en-US" sz="4400" dirty="0"/>
          </a:p>
        </p:txBody>
      </p:sp>
    </p:spTree>
    <p:extLst>
      <p:ext uri="{BB962C8B-B14F-4D97-AF65-F5344CB8AC3E}">
        <p14:creationId xmlns:p14="http://schemas.microsoft.com/office/powerpoint/2010/main" val="28100933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Stop and Jot</a:t>
            </a:r>
            <a:endParaRPr lang="en-US" dirty="0"/>
          </a:p>
        </p:txBody>
      </p:sp>
      <p:sp>
        <p:nvSpPr>
          <p:cNvPr id="3" name="Content Placeholder 2"/>
          <p:cNvSpPr>
            <a:spLocks noGrp="1"/>
          </p:cNvSpPr>
          <p:nvPr>
            <p:ph idx="1"/>
          </p:nvPr>
        </p:nvSpPr>
        <p:spPr/>
        <p:txBody>
          <a:bodyPr/>
          <a:lstStyle/>
          <a:p>
            <a:pPr marL="114300" indent="0">
              <a:buNone/>
            </a:pPr>
            <a:r>
              <a:rPr lang="en-US" sz="4000" dirty="0"/>
              <a:t>Write at least two sentences explaining the difference between surface area and volume of a figure </a:t>
            </a:r>
            <a:endParaRPr lang="en-US" sz="4000" dirty="0" smtClean="0"/>
          </a:p>
          <a:p>
            <a:pPr marL="114300" indent="0">
              <a:buNone/>
            </a:pPr>
            <a:endParaRPr lang="en-US" dirty="0"/>
          </a:p>
        </p:txBody>
      </p:sp>
    </p:spTree>
    <p:extLst>
      <p:ext uri="{BB962C8B-B14F-4D97-AF65-F5344CB8AC3E}">
        <p14:creationId xmlns:p14="http://schemas.microsoft.com/office/powerpoint/2010/main" val="338280276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89</TotalTime>
  <Words>309</Words>
  <Application>Microsoft Office PowerPoint</Application>
  <PresentationFormat>On-screen Show (4:3)</PresentationFormat>
  <Paragraphs>60</Paragraphs>
  <Slides>28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Cambria</vt:lpstr>
      <vt:lpstr>Adjacency</vt:lpstr>
      <vt:lpstr>Warm-up: Trig Review</vt:lpstr>
      <vt:lpstr>Surface Area</vt:lpstr>
      <vt:lpstr>Agenda</vt:lpstr>
      <vt:lpstr>Homework</vt:lpstr>
      <vt:lpstr>Announcements</vt:lpstr>
      <vt:lpstr>Today’s Objective</vt:lpstr>
      <vt:lpstr>How many faces does the prism have?  Do all rectangular prisms have the same number of faces?  If a = 5, what is the surface area of the Cube?   </vt:lpstr>
      <vt:lpstr>PowerPoint Presentation</vt:lpstr>
      <vt:lpstr>Stop and Jot</vt:lpstr>
      <vt:lpstr>How many faces does the cylinder have?  What is the formula for the area of the top and the bottom of the cylinder?   Given the deconstructed cylinder, what do you think the formula for the surface of the side of the cylinder is?  </vt:lpstr>
      <vt:lpstr>Surface Area of a Cylinder</vt:lpstr>
      <vt:lpstr>Stop and Jot</vt:lpstr>
      <vt:lpstr>Surface Area of a Sphere</vt:lpstr>
      <vt:lpstr>Trivia of the Day</vt:lpstr>
      <vt:lpstr>Answer</vt:lpstr>
      <vt:lpstr>What is significant about the amazon logo?</vt:lpstr>
      <vt:lpstr>Answer</vt:lpstr>
      <vt:lpstr>What is significant about the FedEx logo?</vt:lpstr>
      <vt:lpstr>Answer</vt:lpstr>
      <vt:lpstr>Whiteboards: Determine the surface area</vt:lpstr>
      <vt:lpstr>Whiteboards: Determine the surface area</vt:lpstr>
      <vt:lpstr>Whiteboards: Determine the surface area and volume</vt:lpstr>
      <vt:lpstr>Whiteboards: Determine the volume and surface area</vt:lpstr>
      <vt:lpstr>Whiteboards: Determine the surface area and volume</vt:lpstr>
      <vt:lpstr>Whiteboards: Determine the surface area</vt:lpstr>
      <vt:lpstr>Surface Area and Volume Activity</vt:lpstr>
      <vt:lpstr>Independent Practice</vt:lpstr>
      <vt:lpstr>Exit Ticket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Surface Area</dc:title>
  <dc:creator>Tim Enrico</dc:creator>
  <cp:lastModifiedBy>Milton, Latycia M.</cp:lastModifiedBy>
  <cp:revision>7</cp:revision>
  <dcterms:created xsi:type="dcterms:W3CDTF">2014-12-03T02:12:48Z</dcterms:created>
  <dcterms:modified xsi:type="dcterms:W3CDTF">2015-10-08T02:20:55Z</dcterms:modified>
</cp:coreProperties>
</file>