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4F1DB-A466-43C5-9AD5-FAA5475DC169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7122-D60A-47D4-97C2-7A241B1E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10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B89F-769A-4EA1-9045-93B892AB60E7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B00C-3B24-49F4-B9E5-DF45FCB7E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7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B89F-769A-4EA1-9045-93B892AB60E7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B00C-3B24-49F4-B9E5-DF45FCB7E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65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B89F-769A-4EA1-9045-93B892AB60E7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B00C-3B24-49F4-B9E5-DF45FCB7E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32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B89F-769A-4EA1-9045-93B892AB60E7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B00C-3B24-49F4-B9E5-DF45FCB7E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1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B89F-769A-4EA1-9045-93B892AB60E7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B00C-3B24-49F4-B9E5-DF45FCB7E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2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B89F-769A-4EA1-9045-93B892AB60E7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B00C-3B24-49F4-B9E5-DF45FCB7E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2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B89F-769A-4EA1-9045-93B892AB60E7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B00C-3B24-49F4-B9E5-DF45FCB7E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4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B89F-769A-4EA1-9045-93B892AB60E7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B00C-3B24-49F4-B9E5-DF45FCB7E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2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B89F-769A-4EA1-9045-93B892AB60E7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B00C-3B24-49F4-B9E5-DF45FCB7E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28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B89F-769A-4EA1-9045-93B892AB60E7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B00C-3B24-49F4-B9E5-DF45FCB7E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24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B89F-769A-4EA1-9045-93B892AB60E7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B00C-3B24-49F4-B9E5-DF45FCB7E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6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9B89F-769A-4EA1-9045-93B892AB60E7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CB00C-3B24-49F4-B9E5-DF45FCB7E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6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16"/>
          <p:cNvGrpSpPr>
            <a:grpSpLocks/>
          </p:cNvGrpSpPr>
          <p:nvPr/>
        </p:nvGrpSpPr>
        <p:grpSpPr bwMode="auto">
          <a:xfrm>
            <a:off x="6248400" y="0"/>
            <a:ext cx="2752725" cy="2743200"/>
            <a:chOff x="85725" y="381000"/>
            <a:chExt cx="5629275" cy="5610225"/>
          </a:xfrm>
        </p:grpSpPr>
        <p:pic>
          <p:nvPicPr>
            <p:cNvPr id="12329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25" y="381000"/>
              <a:ext cx="5629275" cy="5610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rapezoid 4"/>
            <p:cNvSpPr/>
            <p:nvPr/>
          </p:nvSpPr>
          <p:spPr bwMode="auto">
            <a:xfrm>
              <a:off x="2056297" y="1903684"/>
              <a:ext cx="1753061" cy="840883"/>
            </a:xfrm>
            <a:prstGeom prst="trapezoid">
              <a:avLst>
                <a:gd name="adj" fmla="val 55481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pitchFamily="52" charset="-128"/>
              </a:endParaRPr>
            </a:p>
          </p:txBody>
        </p:sp>
        <p:sp>
          <p:nvSpPr>
            <p:cNvPr id="12331" name="TextBox 6"/>
            <p:cNvSpPr txBox="1">
              <a:spLocks noChangeArrowheads="1"/>
            </p:cNvSpPr>
            <p:nvPr/>
          </p:nvSpPr>
          <p:spPr bwMode="auto">
            <a:xfrm>
              <a:off x="3315903" y="1595250"/>
              <a:ext cx="376584" cy="623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r>
                <a:rPr lang="en-US" sz="1400"/>
                <a:t>M</a:t>
              </a:r>
            </a:p>
          </p:txBody>
        </p:sp>
        <p:sp>
          <p:nvSpPr>
            <p:cNvPr id="12332" name="TextBox 7"/>
            <p:cNvSpPr txBox="1">
              <a:spLocks noChangeArrowheads="1"/>
            </p:cNvSpPr>
            <p:nvPr/>
          </p:nvSpPr>
          <p:spPr bwMode="auto">
            <a:xfrm>
              <a:off x="2092006" y="1471877"/>
              <a:ext cx="422034" cy="623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r>
                <a:rPr lang="en-US" sz="1400"/>
                <a:t>A</a:t>
              </a:r>
            </a:p>
          </p:txBody>
        </p:sp>
        <p:sp>
          <p:nvSpPr>
            <p:cNvPr id="12333" name="TextBox 8"/>
            <p:cNvSpPr txBox="1">
              <a:spLocks noChangeArrowheads="1"/>
            </p:cNvSpPr>
            <p:nvPr/>
          </p:nvSpPr>
          <p:spPr bwMode="auto">
            <a:xfrm>
              <a:off x="1715423" y="2744567"/>
              <a:ext cx="376583" cy="623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r>
                <a:rPr lang="en-US" sz="1400"/>
                <a:t>T</a:t>
              </a:r>
            </a:p>
          </p:txBody>
        </p:sp>
        <p:sp>
          <p:nvSpPr>
            <p:cNvPr id="12334" name="TextBox 9"/>
            <p:cNvSpPr txBox="1">
              <a:spLocks noChangeArrowheads="1"/>
            </p:cNvSpPr>
            <p:nvPr/>
          </p:nvSpPr>
          <p:spPr bwMode="auto">
            <a:xfrm>
              <a:off x="3793125" y="2744567"/>
              <a:ext cx="376584" cy="623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r>
                <a:rPr lang="en-US" sz="1400"/>
                <a:t>H</a:t>
              </a:r>
            </a:p>
          </p:txBody>
        </p:sp>
      </p:grpSp>
      <p:grpSp>
        <p:nvGrpSpPr>
          <p:cNvPr id="12291" name="Group 37"/>
          <p:cNvGrpSpPr>
            <a:grpSpLocks/>
          </p:cNvGrpSpPr>
          <p:nvPr/>
        </p:nvGrpSpPr>
        <p:grpSpPr bwMode="auto">
          <a:xfrm>
            <a:off x="3190875" y="0"/>
            <a:ext cx="2752725" cy="2743200"/>
            <a:chOff x="3276600" y="381000"/>
            <a:chExt cx="5629275" cy="5610225"/>
          </a:xfrm>
        </p:grpSpPr>
        <p:pic>
          <p:nvPicPr>
            <p:cNvPr id="12324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6600" y="381000"/>
              <a:ext cx="5629275" cy="5610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25" name="Isosceles Triangle 28"/>
            <p:cNvSpPr>
              <a:spLocks noChangeArrowheads="1"/>
            </p:cNvSpPr>
            <p:nvPr/>
          </p:nvSpPr>
          <p:spPr bwMode="auto">
            <a:xfrm>
              <a:off x="4419600" y="1447800"/>
              <a:ext cx="3429000" cy="2590800"/>
            </a:xfrm>
            <a:prstGeom prst="triangle">
              <a:avLst>
                <a:gd name="adj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TextBox 30"/>
            <p:cNvSpPr txBox="1">
              <a:spLocks noChangeArrowheads="1"/>
            </p:cNvSpPr>
            <p:nvPr/>
          </p:nvSpPr>
          <p:spPr bwMode="auto">
            <a:xfrm>
              <a:off x="7847545" y="4036737"/>
              <a:ext cx="383077" cy="623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r>
                <a:rPr lang="en-US" sz="1400"/>
                <a:t>B</a:t>
              </a:r>
            </a:p>
          </p:txBody>
        </p:sp>
        <p:sp>
          <p:nvSpPr>
            <p:cNvPr id="12327" name="TextBox 31"/>
            <p:cNvSpPr txBox="1">
              <a:spLocks noChangeArrowheads="1"/>
            </p:cNvSpPr>
            <p:nvPr/>
          </p:nvSpPr>
          <p:spPr bwMode="auto">
            <a:xfrm>
              <a:off x="4039506" y="4039984"/>
              <a:ext cx="379830" cy="623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r>
                <a:rPr lang="en-US" sz="1400"/>
                <a:t>C</a:t>
              </a:r>
            </a:p>
          </p:txBody>
        </p:sp>
        <p:sp>
          <p:nvSpPr>
            <p:cNvPr id="12328" name="TextBox 36"/>
            <p:cNvSpPr txBox="1">
              <a:spLocks noChangeArrowheads="1"/>
            </p:cNvSpPr>
            <p:nvPr/>
          </p:nvSpPr>
          <p:spPr bwMode="auto">
            <a:xfrm flipH="1">
              <a:off x="6175644" y="1143965"/>
              <a:ext cx="457744" cy="623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r>
                <a:rPr lang="en-US" sz="1400"/>
                <a:t>A</a:t>
              </a:r>
            </a:p>
          </p:txBody>
        </p:sp>
      </p:grpSp>
      <p:grpSp>
        <p:nvGrpSpPr>
          <p:cNvPr id="12292" name="Group 49"/>
          <p:cNvGrpSpPr>
            <a:grpSpLocks/>
          </p:cNvGrpSpPr>
          <p:nvPr/>
        </p:nvGrpSpPr>
        <p:grpSpPr bwMode="auto">
          <a:xfrm>
            <a:off x="0" y="0"/>
            <a:ext cx="2752725" cy="2743200"/>
            <a:chOff x="85725" y="533400"/>
            <a:chExt cx="5629275" cy="5610225"/>
          </a:xfrm>
        </p:grpSpPr>
        <p:pic>
          <p:nvPicPr>
            <p:cNvPr id="12318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25" y="533400"/>
              <a:ext cx="5629275" cy="5610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Rectangle 39"/>
            <p:cNvSpPr/>
            <p:nvPr/>
          </p:nvSpPr>
          <p:spPr bwMode="auto">
            <a:xfrm>
              <a:off x="2520533" y="2880735"/>
              <a:ext cx="876531" cy="1295416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n w="76200">
                  <a:solidFill>
                    <a:schemeClr val="tx1"/>
                  </a:solidFill>
                </a:ln>
                <a:ea typeface="ＭＳ Ｐゴシック" pitchFamily="52" charset="-128"/>
              </a:endParaRPr>
            </a:p>
          </p:txBody>
        </p:sp>
        <p:sp>
          <p:nvSpPr>
            <p:cNvPr id="12320" name="TextBox 40"/>
            <p:cNvSpPr txBox="1">
              <a:spLocks noChangeArrowheads="1"/>
            </p:cNvSpPr>
            <p:nvPr/>
          </p:nvSpPr>
          <p:spPr bwMode="auto">
            <a:xfrm>
              <a:off x="2111485" y="2403475"/>
              <a:ext cx="483715" cy="623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r>
                <a:rPr lang="en-US" sz="1400"/>
                <a:t>w</a:t>
              </a:r>
            </a:p>
          </p:txBody>
        </p:sp>
        <p:sp>
          <p:nvSpPr>
            <p:cNvPr id="12321" name="TextBox 41"/>
            <p:cNvSpPr txBox="1">
              <a:spLocks noChangeArrowheads="1"/>
            </p:cNvSpPr>
            <p:nvPr/>
          </p:nvSpPr>
          <p:spPr bwMode="auto">
            <a:xfrm>
              <a:off x="3358106" y="2403475"/>
              <a:ext cx="467483" cy="623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r>
                <a:rPr lang="en-US" sz="1400"/>
                <a:t>x</a:t>
              </a:r>
            </a:p>
          </p:txBody>
        </p:sp>
        <p:sp>
          <p:nvSpPr>
            <p:cNvPr id="12322" name="TextBox 42"/>
            <p:cNvSpPr txBox="1">
              <a:spLocks noChangeArrowheads="1"/>
            </p:cNvSpPr>
            <p:nvPr/>
          </p:nvSpPr>
          <p:spPr bwMode="auto">
            <a:xfrm>
              <a:off x="2111485" y="4117710"/>
              <a:ext cx="483715" cy="623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r>
                <a:rPr lang="en-US" sz="1400"/>
                <a:t>z</a:t>
              </a:r>
            </a:p>
          </p:txBody>
        </p:sp>
        <p:sp>
          <p:nvSpPr>
            <p:cNvPr id="12323" name="TextBox 43"/>
            <p:cNvSpPr txBox="1">
              <a:spLocks noChangeArrowheads="1"/>
            </p:cNvSpPr>
            <p:nvPr/>
          </p:nvSpPr>
          <p:spPr bwMode="auto">
            <a:xfrm>
              <a:off x="3322396" y="4098230"/>
              <a:ext cx="376583" cy="623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r>
                <a:rPr lang="en-US" sz="1400"/>
                <a:t>y</a:t>
              </a:r>
            </a:p>
          </p:txBody>
        </p:sp>
      </p:grpSp>
      <p:grpSp>
        <p:nvGrpSpPr>
          <p:cNvPr id="12293" name="Group 50"/>
          <p:cNvGrpSpPr>
            <a:grpSpLocks/>
          </p:cNvGrpSpPr>
          <p:nvPr/>
        </p:nvGrpSpPr>
        <p:grpSpPr bwMode="auto">
          <a:xfrm>
            <a:off x="0" y="3352800"/>
            <a:ext cx="2752725" cy="2743200"/>
            <a:chOff x="85725" y="533400"/>
            <a:chExt cx="5629275" cy="5610225"/>
          </a:xfrm>
        </p:grpSpPr>
        <p:pic>
          <p:nvPicPr>
            <p:cNvPr id="12312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25" y="533400"/>
              <a:ext cx="5629275" cy="5610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" name="Rectangle 52"/>
            <p:cNvSpPr/>
            <p:nvPr/>
          </p:nvSpPr>
          <p:spPr bwMode="auto">
            <a:xfrm>
              <a:off x="2520533" y="2880735"/>
              <a:ext cx="876531" cy="1295416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n w="76200">
                  <a:solidFill>
                    <a:schemeClr val="tx1"/>
                  </a:solidFill>
                </a:ln>
                <a:ea typeface="ＭＳ Ｐゴシック" pitchFamily="52" charset="-128"/>
              </a:endParaRPr>
            </a:p>
          </p:txBody>
        </p:sp>
        <p:sp>
          <p:nvSpPr>
            <p:cNvPr id="12314" name="TextBox 53"/>
            <p:cNvSpPr txBox="1">
              <a:spLocks noChangeArrowheads="1"/>
            </p:cNvSpPr>
            <p:nvPr/>
          </p:nvSpPr>
          <p:spPr bwMode="auto">
            <a:xfrm>
              <a:off x="2111485" y="2403475"/>
              <a:ext cx="483715" cy="623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r>
                <a:rPr lang="en-US" sz="1400"/>
                <a:t>w</a:t>
              </a:r>
            </a:p>
          </p:txBody>
        </p:sp>
        <p:sp>
          <p:nvSpPr>
            <p:cNvPr id="12315" name="TextBox 54"/>
            <p:cNvSpPr txBox="1">
              <a:spLocks noChangeArrowheads="1"/>
            </p:cNvSpPr>
            <p:nvPr/>
          </p:nvSpPr>
          <p:spPr bwMode="auto">
            <a:xfrm>
              <a:off x="3358106" y="2403475"/>
              <a:ext cx="467483" cy="623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r>
                <a:rPr lang="en-US" sz="1400"/>
                <a:t>x</a:t>
              </a:r>
            </a:p>
          </p:txBody>
        </p:sp>
        <p:sp>
          <p:nvSpPr>
            <p:cNvPr id="12316" name="TextBox 55"/>
            <p:cNvSpPr txBox="1">
              <a:spLocks noChangeArrowheads="1"/>
            </p:cNvSpPr>
            <p:nvPr/>
          </p:nvSpPr>
          <p:spPr bwMode="auto">
            <a:xfrm>
              <a:off x="2111485" y="4117710"/>
              <a:ext cx="483715" cy="623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r>
                <a:rPr lang="en-US" sz="1400"/>
                <a:t>z</a:t>
              </a:r>
            </a:p>
          </p:txBody>
        </p:sp>
        <p:sp>
          <p:nvSpPr>
            <p:cNvPr id="12317" name="TextBox 56"/>
            <p:cNvSpPr txBox="1">
              <a:spLocks noChangeArrowheads="1"/>
            </p:cNvSpPr>
            <p:nvPr/>
          </p:nvSpPr>
          <p:spPr bwMode="auto">
            <a:xfrm>
              <a:off x="3322396" y="4098230"/>
              <a:ext cx="376583" cy="623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r>
                <a:rPr lang="en-US" sz="1400"/>
                <a:t>y</a:t>
              </a:r>
            </a:p>
          </p:txBody>
        </p:sp>
      </p:grpSp>
      <p:grpSp>
        <p:nvGrpSpPr>
          <p:cNvPr id="12294" name="Group 57"/>
          <p:cNvGrpSpPr>
            <a:grpSpLocks/>
          </p:cNvGrpSpPr>
          <p:nvPr/>
        </p:nvGrpSpPr>
        <p:grpSpPr bwMode="auto">
          <a:xfrm>
            <a:off x="3048000" y="3429000"/>
            <a:ext cx="2752725" cy="2743200"/>
            <a:chOff x="3276600" y="381000"/>
            <a:chExt cx="5629275" cy="5610225"/>
          </a:xfrm>
        </p:grpSpPr>
        <p:pic>
          <p:nvPicPr>
            <p:cNvPr id="12307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6600" y="381000"/>
              <a:ext cx="5629275" cy="5610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8" name="Isosceles Triangle 59"/>
            <p:cNvSpPr>
              <a:spLocks noChangeArrowheads="1"/>
            </p:cNvSpPr>
            <p:nvPr/>
          </p:nvSpPr>
          <p:spPr bwMode="auto">
            <a:xfrm>
              <a:off x="4419600" y="1447800"/>
              <a:ext cx="3429000" cy="2590800"/>
            </a:xfrm>
            <a:prstGeom prst="triangle">
              <a:avLst>
                <a:gd name="adj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TextBox 60"/>
            <p:cNvSpPr txBox="1">
              <a:spLocks noChangeArrowheads="1"/>
            </p:cNvSpPr>
            <p:nvPr/>
          </p:nvSpPr>
          <p:spPr bwMode="auto">
            <a:xfrm>
              <a:off x="7847545" y="4036737"/>
              <a:ext cx="383077" cy="623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r>
                <a:rPr lang="en-US" sz="1400"/>
                <a:t>B</a:t>
              </a:r>
            </a:p>
          </p:txBody>
        </p:sp>
        <p:sp>
          <p:nvSpPr>
            <p:cNvPr id="12310" name="TextBox 61"/>
            <p:cNvSpPr txBox="1">
              <a:spLocks noChangeArrowheads="1"/>
            </p:cNvSpPr>
            <p:nvPr/>
          </p:nvSpPr>
          <p:spPr bwMode="auto">
            <a:xfrm>
              <a:off x="4039506" y="4039984"/>
              <a:ext cx="379830" cy="623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r>
                <a:rPr lang="en-US" sz="1400"/>
                <a:t>C</a:t>
              </a:r>
            </a:p>
          </p:txBody>
        </p:sp>
        <p:sp>
          <p:nvSpPr>
            <p:cNvPr id="12311" name="TextBox 62"/>
            <p:cNvSpPr txBox="1">
              <a:spLocks noChangeArrowheads="1"/>
            </p:cNvSpPr>
            <p:nvPr/>
          </p:nvSpPr>
          <p:spPr bwMode="auto">
            <a:xfrm flipH="1">
              <a:off x="6175644" y="1143965"/>
              <a:ext cx="457744" cy="623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r>
                <a:rPr lang="en-US" sz="1400"/>
                <a:t>A</a:t>
              </a:r>
            </a:p>
          </p:txBody>
        </p:sp>
      </p:grpSp>
      <p:grpSp>
        <p:nvGrpSpPr>
          <p:cNvPr id="12295" name="Group 63"/>
          <p:cNvGrpSpPr>
            <a:grpSpLocks/>
          </p:cNvGrpSpPr>
          <p:nvPr/>
        </p:nvGrpSpPr>
        <p:grpSpPr bwMode="auto">
          <a:xfrm>
            <a:off x="6238875" y="3352800"/>
            <a:ext cx="2752725" cy="2743200"/>
            <a:chOff x="238125" y="533400"/>
            <a:chExt cx="5629275" cy="5610225"/>
          </a:xfrm>
        </p:grpSpPr>
        <p:pic>
          <p:nvPicPr>
            <p:cNvPr id="12302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25" y="533400"/>
              <a:ext cx="5629275" cy="5610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6" name="Trapezoid 65"/>
            <p:cNvSpPr/>
            <p:nvPr/>
          </p:nvSpPr>
          <p:spPr bwMode="auto">
            <a:xfrm>
              <a:off x="2208697" y="2861255"/>
              <a:ext cx="1753061" cy="1710988"/>
            </a:xfrm>
            <a:prstGeom prst="trapezoid">
              <a:avLst>
                <a:gd name="adj" fmla="val 55481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pitchFamily="52" charset="-128"/>
              </a:endParaRPr>
            </a:p>
          </p:txBody>
        </p:sp>
        <p:sp>
          <p:nvSpPr>
            <p:cNvPr id="12304" name="TextBox 66"/>
            <p:cNvSpPr txBox="1">
              <a:spLocks noChangeArrowheads="1"/>
            </p:cNvSpPr>
            <p:nvPr/>
          </p:nvSpPr>
          <p:spPr bwMode="auto">
            <a:xfrm>
              <a:off x="3010559" y="2663208"/>
              <a:ext cx="376584" cy="623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r>
                <a:rPr lang="en-US" sz="1400"/>
                <a:t>U</a:t>
              </a:r>
            </a:p>
          </p:txBody>
        </p:sp>
        <p:sp>
          <p:nvSpPr>
            <p:cNvPr id="12305" name="TextBox 67"/>
            <p:cNvSpPr txBox="1">
              <a:spLocks noChangeArrowheads="1"/>
            </p:cNvSpPr>
            <p:nvPr/>
          </p:nvSpPr>
          <p:spPr bwMode="auto">
            <a:xfrm>
              <a:off x="3926047" y="4341730"/>
              <a:ext cx="376583" cy="623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r>
                <a:rPr lang="en-US" sz="1400"/>
                <a:t>L</a:t>
              </a:r>
            </a:p>
          </p:txBody>
        </p:sp>
        <p:sp>
          <p:nvSpPr>
            <p:cNvPr id="12306" name="TextBox 68"/>
            <p:cNvSpPr txBox="1">
              <a:spLocks noChangeArrowheads="1"/>
            </p:cNvSpPr>
            <p:nvPr/>
          </p:nvSpPr>
          <p:spPr bwMode="auto">
            <a:xfrm>
              <a:off x="1945737" y="4341730"/>
              <a:ext cx="376583" cy="623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r>
                <a:rPr lang="en-US" sz="1400"/>
                <a:t>V</a:t>
              </a:r>
            </a:p>
          </p:txBody>
        </p:sp>
      </p:grpSp>
      <p:sp>
        <p:nvSpPr>
          <p:cNvPr id="12296" name="TextBox 69"/>
          <p:cNvSpPr txBox="1">
            <a:spLocks noChangeArrowheads="1"/>
          </p:cNvSpPr>
          <p:nvPr/>
        </p:nvSpPr>
        <p:spPr bwMode="auto">
          <a:xfrm>
            <a:off x="152400" y="25908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/>
            <a:r>
              <a:rPr lang="en-US" sz="1400" dirty="0"/>
              <a:t>Enlarge the figure by a scale </a:t>
            </a:r>
          </a:p>
          <a:p>
            <a:pPr algn="ctr"/>
            <a:r>
              <a:rPr lang="en-US" sz="1400" dirty="0"/>
              <a:t>factor of 2 from the </a:t>
            </a:r>
            <a:r>
              <a:rPr lang="en-US" sz="1400" dirty="0" smtClean="0"/>
              <a:t>origin.</a:t>
            </a:r>
            <a:endParaRPr lang="en-US" sz="1400" dirty="0"/>
          </a:p>
        </p:txBody>
      </p:sp>
      <p:sp>
        <p:nvSpPr>
          <p:cNvPr id="12297" name="TextBox 70"/>
          <p:cNvSpPr txBox="1">
            <a:spLocks noChangeArrowheads="1"/>
          </p:cNvSpPr>
          <p:nvPr/>
        </p:nvSpPr>
        <p:spPr bwMode="auto">
          <a:xfrm>
            <a:off x="152400" y="5943600"/>
            <a:ext cx="24384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/>
            <a:r>
              <a:rPr lang="en-US" sz="1400" dirty="0"/>
              <a:t>Enlarge the figure by a scale </a:t>
            </a:r>
          </a:p>
          <a:p>
            <a:pPr algn="ctr"/>
            <a:r>
              <a:rPr lang="en-US" sz="1400" dirty="0"/>
              <a:t>factor of 2 from the center of </a:t>
            </a:r>
          </a:p>
          <a:p>
            <a:pPr algn="ctr"/>
            <a:r>
              <a:rPr lang="en-US" sz="1400" dirty="0"/>
              <a:t>dilation at the origin.</a:t>
            </a:r>
          </a:p>
        </p:txBody>
      </p:sp>
      <p:sp>
        <p:nvSpPr>
          <p:cNvPr id="12298" name="TextBox 71"/>
          <p:cNvSpPr txBox="1">
            <a:spLocks noChangeArrowheads="1"/>
          </p:cNvSpPr>
          <p:nvPr/>
        </p:nvSpPr>
        <p:spPr bwMode="auto">
          <a:xfrm>
            <a:off x="3352800" y="2551113"/>
            <a:ext cx="24384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/>
            <a:r>
              <a:rPr lang="en-US" sz="1400" dirty="0"/>
              <a:t>Draw the dilated image of triangle ABC </a:t>
            </a:r>
            <a:r>
              <a:rPr lang="en-US" sz="1400" dirty="0" smtClean="0"/>
              <a:t>from the origin with a factor of ½ </a:t>
            </a:r>
            <a:endParaRPr lang="en-US" sz="1400" dirty="0"/>
          </a:p>
        </p:txBody>
      </p:sp>
      <p:sp>
        <p:nvSpPr>
          <p:cNvPr id="12299" name="TextBox 72"/>
          <p:cNvSpPr txBox="1">
            <a:spLocks noChangeArrowheads="1"/>
          </p:cNvSpPr>
          <p:nvPr/>
        </p:nvSpPr>
        <p:spPr bwMode="auto">
          <a:xfrm>
            <a:off x="2971800" y="6043613"/>
            <a:ext cx="2895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/>
            <a:r>
              <a:rPr lang="en-US" sz="1400" dirty="0"/>
              <a:t>Draw the dilated image of triangle ABC with a center of dilation at </a:t>
            </a:r>
            <a:r>
              <a:rPr lang="en-US" sz="1400" dirty="0" smtClean="0"/>
              <a:t>the origin </a:t>
            </a:r>
            <a:r>
              <a:rPr lang="en-US" sz="1400" dirty="0"/>
              <a:t>and a scale factor of ½ </a:t>
            </a:r>
          </a:p>
        </p:txBody>
      </p:sp>
      <p:sp>
        <p:nvSpPr>
          <p:cNvPr id="12300" name="TextBox 73"/>
          <p:cNvSpPr txBox="1">
            <a:spLocks noChangeArrowheads="1"/>
          </p:cNvSpPr>
          <p:nvPr/>
        </p:nvSpPr>
        <p:spPr bwMode="auto">
          <a:xfrm>
            <a:off x="6172200" y="2600325"/>
            <a:ext cx="3048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/>
            <a:r>
              <a:rPr lang="en-US" sz="1400" dirty="0"/>
              <a:t>Enlarge trapezoid MATH by a factor of 3 </a:t>
            </a:r>
            <a:r>
              <a:rPr lang="en-US" sz="1400" dirty="0" smtClean="0"/>
              <a:t>from the origin.</a:t>
            </a:r>
            <a:endParaRPr lang="en-US" sz="1400" dirty="0"/>
          </a:p>
        </p:txBody>
      </p:sp>
      <p:sp>
        <p:nvSpPr>
          <p:cNvPr id="12301" name="TextBox 74"/>
          <p:cNvSpPr txBox="1">
            <a:spLocks noChangeArrowheads="1"/>
          </p:cNvSpPr>
          <p:nvPr/>
        </p:nvSpPr>
        <p:spPr bwMode="auto">
          <a:xfrm>
            <a:off x="6019800" y="6119813"/>
            <a:ext cx="3200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/>
            <a:r>
              <a:rPr lang="en-US" sz="1400" dirty="0"/>
              <a:t>Enlarge LUV by a factor of 2</a:t>
            </a:r>
            <a:r>
              <a:rPr lang="en-US" sz="1400" dirty="0" smtClean="0"/>
              <a:t> </a:t>
            </a:r>
            <a:endParaRPr lang="en-US" sz="1400" dirty="0"/>
          </a:p>
          <a:p>
            <a:pPr algn="ctr"/>
            <a:r>
              <a:rPr lang="en-US" sz="1400" dirty="0" smtClean="0"/>
              <a:t>From the origin.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8158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111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</dc:creator>
  <cp:lastModifiedBy>Amy</cp:lastModifiedBy>
  <cp:revision>1</cp:revision>
  <dcterms:created xsi:type="dcterms:W3CDTF">2011-09-22T23:39:48Z</dcterms:created>
  <dcterms:modified xsi:type="dcterms:W3CDTF">2011-09-22T23:41:06Z</dcterms:modified>
</cp:coreProperties>
</file>