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9" r:id="rId2"/>
    <p:sldId id="256" r:id="rId3"/>
    <p:sldId id="258" r:id="rId4"/>
    <p:sldId id="260" r:id="rId5"/>
    <p:sldId id="263" r:id="rId6"/>
    <p:sldId id="264" r:id="rId7"/>
    <p:sldId id="279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7" r:id="rId17"/>
    <p:sldId id="278" r:id="rId18"/>
    <p:sldId id="276" r:id="rId19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  <a:srgbClr val="3A1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84C76-596B-40C5-A62E-A76893503F4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A7EA3-DA47-449C-94A5-C3CC98149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4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3A608-24D9-44D8-B1C9-225B66F806D1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92D9F-9EA7-40DD-989F-8208A65A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0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32A749-F9E9-4A0D-9B42-0AF6020EB45E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2F28E1-9032-4E96-9AD0-C7B2A7D2B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sz="2800" dirty="0"/>
              <a:t>Find the value of </a:t>
            </a:r>
            <a:r>
              <a:rPr lang="en-US" sz="2800" dirty="0" smtClean="0"/>
              <a:t>x.</a:t>
            </a:r>
            <a:endParaRPr lang="en-US" sz="2800" dirty="0"/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5815" t="3937" r="76765" b="14539"/>
          <a:stretch>
            <a:fillRect/>
          </a:stretch>
        </p:blipFill>
        <p:spPr bwMode="auto">
          <a:xfrm>
            <a:off x="2971800" y="2362200"/>
            <a:ext cx="2989580" cy="314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37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the translation rule for triangle </a:t>
            </a:r>
            <a:r>
              <a:rPr lang="en-US" dirty="0" smtClean="0"/>
              <a:t>YGM if </a:t>
            </a:r>
            <a:r>
              <a:rPr lang="en-US" dirty="0"/>
              <a:t>it is translated </a:t>
            </a:r>
            <a:r>
              <a:rPr lang="en-US" dirty="0" smtClean="0"/>
              <a:t>2 </a:t>
            </a:r>
            <a:r>
              <a:rPr lang="en-US" dirty="0" smtClean="0"/>
              <a:t>units </a:t>
            </a:r>
            <a:r>
              <a:rPr lang="en-US" dirty="0"/>
              <a:t>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Graph the image of triangle </a:t>
            </a:r>
            <a:r>
              <a:rPr lang="en-US" dirty="0" smtClean="0"/>
              <a:t>TGM.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8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Draw the image of figure EIQX if it is reflected </a:t>
            </a:r>
            <a:r>
              <a:rPr lang="en-US" dirty="0" smtClean="0"/>
              <a:t>across the y-axis.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3886200" cy="394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9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505200" cy="4873752"/>
          </a:xfrm>
        </p:spPr>
        <p:txBody>
          <a:bodyPr/>
          <a:lstStyle/>
          <a:p>
            <a:r>
              <a:rPr lang="en-US" dirty="0" smtClean="0"/>
              <a:t>Graph the image of figure MDAW if it is reflected across the x-axis.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200"/>
            <a:ext cx="4495800" cy="41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6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495800" y="1600200"/>
                <a:ext cx="3429000" cy="4873752"/>
              </a:xfrm>
            </p:spPr>
            <p:txBody>
              <a:bodyPr/>
              <a:lstStyle/>
              <a:p>
                <a:r>
                  <a:rPr lang="en-US" dirty="0" smtClean="0"/>
                  <a:t>Graph the image of figure ASTJ if it is reflected across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495800" y="1600200"/>
                <a:ext cx="3429000" cy="4873752"/>
              </a:xfrm>
              <a:blipFill rotWithShape="1">
                <a:blip r:embed="rId2"/>
                <a:stretch>
                  <a:fillRect l="-890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402336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7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501384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9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Rotate the triangle </a:t>
            </a:r>
            <a:r>
              <a:rPr lang="en-US" dirty="0" smtClean="0"/>
              <a:t>180</a:t>
            </a:r>
            <a:r>
              <a:rPr lang="en-US" dirty="0" smtClean="0"/>
              <a:t> degrees.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7"/>
          <a:stretch/>
        </p:blipFill>
        <p:spPr bwMode="auto">
          <a:xfrm>
            <a:off x="1905000" y="2216727"/>
            <a:ext cx="4776788" cy="439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2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4873752"/>
          </a:xfrm>
        </p:spPr>
        <p:txBody>
          <a:bodyPr/>
          <a:lstStyle/>
          <a:p>
            <a:r>
              <a:rPr lang="en-US" dirty="0" smtClean="0"/>
              <a:t>What are the coordinates of ABC after it is dilated by a factor of ½ ?</a:t>
            </a:r>
            <a:endParaRPr lang="en-US" dirty="0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4724400" y="305529"/>
            <a:ext cx="4191000" cy="4114800"/>
            <a:chOff x="3276600" y="381000"/>
            <a:chExt cx="5629275" cy="5610225"/>
          </a:xfrm>
        </p:grpSpPr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3810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Isosceles Triangle 28"/>
            <p:cNvSpPr>
              <a:spLocks noChangeArrowheads="1"/>
            </p:cNvSpPr>
            <p:nvPr/>
          </p:nvSpPr>
          <p:spPr bwMode="auto">
            <a:xfrm>
              <a:off x="4419600" y="1447800"/>
              <a:ext cx="3429000" cy="2590800"/>
            </a:xfrm>
            <a:prstGeom prst="triangle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30"/>
            <p:cNvSpPr txBox="1">
              <a:spLocks noChangeArrowheads="1"/>
            </p:cNvSpPr>
            <p:nvPr/>
          </p:nvSpPr>
          <p:spPr bwMode="auto">
            <a:xfrm>
              <a:off x="7847545" y="4036737"/>
              <a:ext cx="383077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B</a:t>
              </a:r>
            </a:p>
          </p:txBody>
        </p:sp>
        <p:sp>
          <p:nvSpPr>
            <p:cNvPr id="8" name="TextBox 31"/>
            <p:cNvSpPr txBox="1">
              <a:spLocks noChangeArrowheads="1"/>
            </p:cNvSpPr>
            <p:nvPr/>
          </p:nvSpPr>
          <p:spPr bwMode="auto">
            <a:xfrm>
              <a:off x="4039506" y="4039984"/>
              <a:ext cx="379830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C</a:t>
              </a:r>
            </a:p>
          </p:txBody>
        </p:sp>
        <p:sp>
          <p:nvSpPr>
            <p:cNvPr id="9" name="TextBox 36"/>
            <p:cNvSpPr txBox="1">
              <a:spLocks noChangeArrowheads="1"/>
            </p:cNvSpPr>
            <p:nvPr/>
          </p:nvSpPr>
          <p:spPr bwMode="auto">
            <a:xfrm flipH="1">
              <a:off x="6175644" y="1143965"/>
              <a:ext cx="45774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5398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19864" cy="4873752"/>
          </a:xfrm>
        </p:spPr>
        <p:txBody>
          <a:bodyPr/>
          <a:lstStyle/>
          <a:p>
            <a:r>
              <a:rPr lang="en-US" dirty="0" smtClean="0"/>
              <a:t>What are the coordinates of MATH after being dilated by a factor of 2?</a:t>
            </a:r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77064" y="689552"/>
            <a:ext cx="4162136" cy="4034848"/>
            <a:chOff x="85725" y="381000"/>
            <a:chExt cx="5629275" cy="5610225"/>
          </a:xfrm>
        </p:grpSpPr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" y="381000"/>
              <a:ext cx="5629275" cy="56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rapezoid 5"/>
            <p:cNvSpPr/>
            <p:nvPr/>
          </p:nvSpPr>
          <p:spPr bwMode="auto">
            <a:xfrm>
              <a:off x="2056297" y="1903684"/>
              <a:ext cx="1753061" cy="840883"/>
            </a:xfrm>
            <a:prstGeom prst="trapezoid">
              <a:avLst>
                <a:gd name="adj" fmla="val 55481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52" charset="-128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3315903" y="1595250"/>
              <a:ext cx="37658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M</a:t>
              </a: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2092006" y="1471877"/>
              <a:ext cx="42203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A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715423" y="2744567"/>
              <a:ext cx="376583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T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793125" y="2744567"/>
              <a:ext cx="376584" cy="62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r>
                <a:rPr lang="en-US" sz="1400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8900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Transformations Review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9-5: Dilations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recognize and create dilations in the coordinate plane.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Where have you heard </a:t>
            </a:r>
            <a:br>
              <a:rPr lang="en-US" smtClean="0"/>
            </a:br>
            <a:r>
              <a:rPr lang="en-US" smtClean="0"/>
              <a:t>the word Dilate?</a:t>
            </a:r>
          </a:p>
        </p:txBody>
      </p:sp>
      <p:pic>
        <p:nvPicPr>
          <p:cNvPr id="27653" name="Picture 5" descr="C:\Documents and Settings\Makamai\Local Settings\Temporary Internet Files\Content.IE5\8RPRCNQ3\MPj0428588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562600" cy="370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9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765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765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533400"/>
            <a:ext cx="838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kern="0" dirty="0">
                <a:solidFill>
                  <a:srgbClr val="3A1953"/>
                </a:solidFill>
                <a:latin typeface="+mn-lt"/>
                <a:ea typeface="+mn-ea"/>
              </a:rPr>
              <a:t>Reflections, rotations, and transformations all change the </a:t>
            </a:r>
            <a:r>
              <a:rPr lang="en-US" sz="2800" b="1" u="sng" kern="0" dirty="0">
                <a:solidFill>
                  <a:srgbClr val="3A1953"/>
                </a:solidFill>
                <a:latin typeface="+mn-lt"/>
                <a:ea typeface="+mn-ea"/>
              </a:rPr>
              <a:t>location</a:t>
            </a:r>
            <a:r>
              <a:rPr lang="en-US" sz="2800" kern="0" dirty="0">
                <a:solidFill>
                  <a:srgbClr val="3A1953"/>
                </a:solidFill>
                <a:latin typeface="+mn-lt"/>
                <a:ea typeface="+mn-ea"/>
              </a:rPr>
              <a:t> of a point or figure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1800" i="1" kern="0" dirty="0">
              <a:latin typeface="+mn-lt"/>
              <a:ea typeface="+mn-ea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i="1" kern="0" dirty="0">
                <a:solidFill>
                  <a:srgbClr val="860000"/>
                </a:solidFill>
                <a:ea typeface="ＭＳ Ｐゴシック" pitchFamily="52" charset="-128"/>
              </a:rPr>
              <a:t>Dilations are different, </a:t>
            </a:r>
            <a:r>
              <a:rPr lang="en-US" sz="2800" i="1" kern="0" dirty="0">
                <a:solidFill>
                  <a:srgbClr val="860000"/>
                </a:solidFill>
                <a:ea typeface="ＭＳ Ｐゴシック" pitchFamily="52" charset="-128"/>
              </a:rPr>
              <a:t>they </a:t>
            </a:r>
            <a:r>
              <a:rPr lang="en-US" sz="2800" b="1" i="1" kern="0" dirty="0">
                <a:solidFill>
                  <a:srgbClr val="860000"/>
                </a:solidFill>
                <a:ea typeface="ＭＳ Ｐゴシック" pitchFamily="52" charset="-128"/>
              </a:rPr>
              <a:t>change</a:t>
            </a:r>
            <a:r>
              <a:rPr lang="en-US" sz="2800" i="1" kern="0" dirty="0">
                <a:solidFill>
                  <a:srgbClr val="860000"/>
                </a:solidFill>
                <a:ea typeface="ＭＳ Ｐゴシック" pitchFamily="52" charset="-128"/>
              </a:rPr>
              <a:t> the </a:t>
            </a:r>
            <a:r>
              <a:rPr lang="en-US" sz="2800" b="1" i="1" u="sng" kern="0" dirty="0">
                <a:solidFill>
                  <a:srgbClr val="860000"/>
                </a:solidFill>
                <a:ea typeface="ＭＳ Ｐゴシック" pitchFamily="52" charset="-128"/>
              </a:rPr>
              <a:t>SIZE</a:t>
            </a:r>
            <a:r>
              <a:rPr lang="en-US" sz="2800" b="1" i="1" kern="0" dirty="0">
                <a:solidFill>
                  <a:srgbClr val="860000"/>
                </a:solidFill>
                <a:ea typeface="ＭＳ Ｐゴシック" pitchFamily="52" charset="-128"/>
              </a:rPr>
              <a:t> </a:t>
            </a:r>
            <a:r>
              <a:rPr lang="en-US" sz="2800" i="1" kern="0" dirty="0">
                <a:solidFill>
                  <a:srgbClr val="860000"/>
                </a:solidFill>
                <a:ea typeface="ＭＳ Ｐゴシック" pitchFamily="52" charset="-128"/>
              </a:rPr>
              <a:t>of the figure, either making it </a:t>
            </a:r>
            <a:r>
              <a:rPr lang="en-US" sz="4000" i="1" u="sng" kern="0" dirty="0">
                <a:solidFill>
                  <a:srgbClr val="860000"/>
                </a:solidFill>
                <a:ea typeface="ＭＳ Ｐゴシック" pitchFamily="52" charset="-128"/>
              </a:rPr>
              <a:t>LARGER</a:t>
            </a:r>
            <a:r>
              <a:rPr lang="en-US" sz="2800" i="1" kern="0" dirty="0">
                <a:solidFill>
                  <a:srgbClr val="860000"/>
                </a:solidFill>
                <a:ea typeface="ＭＳ Ｐゴシック" pitchFamily="52" charset="-128"/>
              </a:rPr>
              <a:t> or </a:t>
            </a:r>
            <a:r>
              <a:rPr lang="en-US" sz="1800" i="1" u="sng" kern="0" dirty="0">
                <a:solidFill>
                  <a:srgbClr val="860000"/>
                </a:solidFill>
                <a:ea typeface="ＭＳ Ｐゴシック" pitchFamily="52" charset="-128"/>
              </a:rPr>
              <a:t>smaller</a:t>
            </a:r>
            <a:r>
              <a:rPr lang="en-US" sz="1800" i="1" kern="0" dirty="0">
                <a:solidFill>
                  <a:srgbClr val="860000"/>
                </a:solidFill>
                <a:ea typeface="ＭＳ Ｐゴシック" pitchFamily="52" charset="-128"/>
              </a:rPr>
              <a:t>.  </a:t>
            </a:r>
            <a:endParaRPr lang="en-US" sz="1800" i="1" kern="0" dirty="0" smtClean="0">
              <a:solidFill>
                <a:srgbClr val="860000"/>
              </a:solidFill>
              <a:ea typeface="ＭＳ Ｐゴシック" pitchFamily="52" charset="-128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1800" i="1" kern="0" dirty="0">
              <a:solidFill>
                <a:srgbClr val="C00000"/>
              </a:solidFill>
              <a:ea typeface="ＭＳ Ｐゴシック" pitchFamily="52" charset="-128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i="1" kern="0" dirty="0" smtClean="0">
              <a:latin typeface="+mn-lt"/>
              <a:ea typeface="+mn-ea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 smtClean="0">
                <a:solidFill>
                  <a:schemeClr val="accent1">
                    <a:lumMod val="50000"/>
                  </a:schemeClr>
                </a:solidFill>
              </a:rPr>
              <a:t>Are Dilations an </a:t>
            </a:r>
            <a:r>
              <a:rPr lang="en-US" sz="3200" b="1" u="sng" kern="0" dirty="0" err="1" smtClean="0">
                <a:solidFill>
                  <a:schemeClr val="accent1">
                    <a:lumMod val="50000"/>
                  </a:schemeClr>
                </a:solidFill>
              </a:rPr>
              <a:t>isometry</a:t>
            </a:r>
            <a:r>
              <a:rPr lang="en-US" sz="3200" b="1" kern="0" dirty="0" smtClean="0">
                <a:solidFill>
                  <a:schemeClr val="accent1">
                    <a:lumMod val="50000"/>
                  </a:schemeClr>
                </a:solidFill>
              </a:rPr>
              <a:t>???     </a:t>
            </a:r>
            <a:endParaRPr lang="en-US" sz="32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00400" y="4038600"/>
            <a:ext cx="1905000" cy="1676400"/>
          </a:xfrm>
          <a:prstGeom prst="lightningBol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295400" y="4343400"/>
            <a:ext cx="914400" cy="9144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09800" y="4800600"/>
            <a:ext cx="106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A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00600" y="47244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A’</a:t>
            </a: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6553200" y="4495800"/>
            <a:ext cx="304800" cy="381000"/>
          </a:xfrm>
          <a:prstGeom prst="lightningBol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086600" y="48006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A’</a:t>
            </a:r>
          </a:p>
        </p:txBody>
      </p:sp>
    </p:spTree>
    <p:extLst>
      <p:ext uri="{BB962C8B-B14F-4D97-AF65-F5344CB8AC3E}">
        <p14:creationId xmlns:p14="http://schemas.microsoft.com/office/powerpoint/2010/main" val="4574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  <p:bldP spid="6" grpId="0" animBg="1"/>
      <p:bldP spid="7" grpId="0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43" y="1676400"/>
            <a:ext cx="4562475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>
            <a:spLocks noChangeArrowheads="1"/>
          </p:cNvSpPr>
          <p:nvPr/>
        </p:nvSpPr>
        <p:spPr bwMode="auto">
          <a:xfrm>
            <a:off x="1503218" y="4267200"/>
            <a:ext cx="685800" cy="685800"/>
          </a:xfrm>
          <a:prstGeom prst="triangle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09600" y="228600"/>
            <a:ext cx="7640782" cy="1219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ＭＳ Ｐゴシック" pitchFamily="52" charset="-128"/>
              </a:rPr>
              <a:t>Enlarge the triangle by a factor of 2 from a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ea typeface="ＭＳ Ｐゴシック" pitchFamily="52" charset="-128"/>
              </a:rPr>
              <a:t>center of dilation (projection point)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a typeface="ＭＳ Ｐゴシック" pitchFamily="52" charset="-128"/>
              </a:rPr>
              <a:t>at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ＭＳ Ｐゴシック" pitchFamily="52" charset="-128"/>
              </a:rPr>
              <a:t>the origin.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19050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Steps to Dilating: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Write down the given points.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Multiply each x and y coordinate by the factor of dilation.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Graph your new points.</a:t>
            </a:r>
          </a:p>
        </p:txBody>
      </p:sp>
    </p:spTree>
    <p:extLst>
      <p:ext uri="{BB962C8B-B14F-4D97-AF65-F5344CB8AC3E}">
        <p14:creationId xmlns:p14="http://schemas.microsoft.com/office/powerpoint/2010/main" val="183020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63700"/>
            <a:ext cx="3657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Steps to Dilating: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Write </a:t>
            </a:r>
            <a:r>
              <a:rPr lang="en-US" b="1" dirty="0"/>
              <a:t>down the given points.</a:t>
            </a:r>
          </a:p>
          <a:p>
            <a:pPr marL="457200" indent="-457200">
              <a:buAutoNum type="arabicPeriod"/>
            </a:pPr>
            <a:r>
              <a:rPr lang="en-US" b="1" dirty="0"/>
              <a:t>Multiply each x and y coordinate by the factor of dilation.</a:t>
            </a:r>
          </a:p>
          <a:p>
            <a:pPr marL="457200" indent="-457200">
              <a:buAutoNum type="arabicPeriod"/>
            </a:pPr>
            <a:r>
              <a:rPr lang="en-US" b="1" dirty="0"/>
              <a:t>Graph your new points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43" y="1676400"/>
            <a:ext cx="4562475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0" y="2514600"/>
            <a:ext cx="2743200" cy="2133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09600" y="228600"/>
            <a:ext cx="7640782" cy="12192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Draw the dilated image of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parallelogram MNOP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from the origin with a factor of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½.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Honors: </a:t>
            </a:r>
            <a:br>
              <a:rPr lang="en-US" dirty="0" smtClean="0"/>
            </a:br>
            <a:r>
              <a:rPr lang="en-US" dirty="0" smtClean="0"/>
              <a:t>Compositions of Transformations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that we’ve done all three types of translations, </a:t>
            </a:r>
            <a:r>
              <a:rPr lang="en-US" dirty="0" smtClean="0"/>
              <a:t>let’s practice – </a:t>
            </a:r>
            <a:r>
              <a:rPr lang="en-US" dirty="0" err="1" smtClean="0"/>
              <a:t>Trashketball</a:t>
            </a:r>
            <a:r>
              <a:rPr lang="en-US" dirty="0" smtClean="0"/>
              <a:t>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Formula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translation rule for triangle GTB if it is translated 5 units right and 1 unit 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 the image of triangle GTB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38100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9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6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4A6300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339</Words>
  <Application>Microsoft Office PowerPoint</Application>
  <PresentationFormat>On-screen Show (4:3)</PresentationFormat>
  <Paragraphs>57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Do Now!</vt:lpstr>
      <vt:lpstr>Lesson 9-5: Dilations</vt:lpstr>
      <vt:lpstr>Where have you heard  the word Dilate?</vt:lpstr>
      <vt:lpstr>PowerPoint Presentation</vt:lpstr>
      <vt:lpstr>PowerPoint Presentation</vt:lpstr>
      <vt:lpstr>PowerPoint Presentation</vt:lpstr>
      <vt:lpstr>Honors:  Compositions of Transformations</vt:lpstr>
      <vt:lpstr>Practice!!</vt:lpstr>
      <vt:lpstr>Translations</vt:lpstr>
      <vt:lpstr>Translations</vt:lpstr>
      <vt:lpstr>Reflections</vt:lpstr>
      <vt:lpstr>Reflections</vt:lpstr>
      <vt:lpstr>Reflections</vt:lpstr>
      <vt:lpstr>Rotations</vt:lpstr>
      <vt:lpstr>Rotations</vt:lpstr>
      <vt:lpstr>Dilations</vt:lpstr>
      <vt:lpstr>Dilations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Now!</dc:title>
  <dc:creator>Amy</dc:creator>
  <cp:lastModifiedBy>Amy</cp:lastModifiedBy>
  <cp:revision>14</cp:revision>
  <cp:lastPrinted>2011-09-23T01:45:46Z</cp:lastPrinted>
  <dcterms:created xsi:type="dcterms:W3CDTF">2011-09-22T23:18:27Z</dcterms:created>
  <dcterms:modified xsi:type="dcterms:W3CDTF">2012-02-14T23:07:12Z</dcterms:modified>
</cp:coreProperties>
</file>