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4" r:id="rId5"/>
    <p:sldId id="270" r:id="rId6"/>
    <p:sldId id="265" r:id="rId7"/>
    <p:sldId id="295" r:id="rId8"/>
    <p:sldId id="266" r:id="rId9"/>
    <p:sldId id="267" r:id="rId10"/>
    <p:sldId id="269" r:id="rId11"/>
    <p:sldId id="272" r:id="rId12"/>
    <p:sldId id="268" r:id="rId13"/>
    <p:sldId id="293" r:id="rId14"/>
    <p:sldId id="276" r:id="rId15"/>
    <p:sldId id="277" r:id="rId16"/>
    <p:sldId id="278" r:id="rId17"/>
    <p:sldId id="279" r:id="rId18"/>
    <p:sldId id="290" r:id="rId19"/>
    <p:sldId id="280" r:id="rId20"/>
    <p:sldId id="297" r:id="rId21"/>
    <p:sldId id="282" r:id="rId22"/>
    <p:sldId id="284" r:id="rId23"/>
    <p:sldId id="285" r:id="rId24"/>
    <p:sldId id="287" r:id="rId25"/>
    <p:sldId id="288" r:id="rId26"/>
    <p:sldId id="289" r:id="rId27"/>
    <p:sldId id="291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6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6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3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9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8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2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EA47-C2F9-49EC-9B6F-831A23E59E13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076C-D0FC-4900-AEB9-54F77E27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9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4-5</a:t>
            </a:r>
            <a:br>
              <a:rPr lang="en-US" dirty="0" smtClean="0"/>
            </a:br>
            <a:r>
              <a:rPr lang="en-US" dirty="0" smtClean="0"/>
              <a:t>Isosceles and Equilateral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use and apply properties of isosceles and equilateral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Equilateral Triangles </a:t>
            </a:r>
            <a:r>
              <a:rPr lang="en-US" dirty="0" smtClean="0"/>
              <a:t>– all </a:t>
            </a:r>
            <a:r>
              <a:rPr lang="en-US" i="1" dirty="0" smtClean="0"/>
              <a:t>sides</a:t>
            </a:r>
            <a:r>
              <a:rPr lang="en-US" dirty="0" smtClean="0"/>
              <a:t> and </a:t>
            </a:r>
            <a:r>
              <a:rPr lang="en-US" i="1" dirty="0" smtClean="0"/>
              <a:t>angles</a:t>
            </a:r>
            <a:r>
              <a:rPr lang="en-US" dirty="0" smtClean="0"/>
              <a:t> are </a:t>
            </a:r>
            <a:r>
              <a:rPr lang="en-US" b="1" dirty="0" smtClean="0"/>
              <a:t>congruent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" y="1420091"/>
            <a:ext cx="913583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7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triangle below is an equilateral triangle.  What is the measurement of one of the angles?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95600" y="3352800"/>
            <a:ext cx="3200400" cy="2133600"/>
          </a:xfrm>
          <a:prstGeom prst="triangl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215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93964"/>
            <a:ext cx="6615051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9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team members work out the solutions on their own paper (to be turned in!!)</a:t>
            </a:r>
          </a:p>
          <a:p>
            <a:endParaRPr lang="en-US" dirty="0"/>
          </a:p>
          <a:p>
            <a:r>
              <a:rPr lang="en-US" dirty="0" smtClean="0"/>
              <a:t>ONE PERSON writes the answer on the board and holds it up when asked.</a:t>
            </a:r>
          </a:p>
          <a:p>
            <a:endParaRPr lang="en-US" dirty="0"/>
          </a:p>
          <a:p>
            <a:r>
              <a:rPr lang="en-US" dirty="0" smtClean="0"/>
              <a:t>Tickets given to teams with the correct answer.</a:t>
            </a:r>
          </a:p>
          <a:p>
            <a:pPr lvl="1"/>
            <a:r>
              <a:rPr lang="en-US" dirty="0" smtClean="0"/>
              <a:t>Write your team’s number on the back of the ticket</a:t>
            </a:r>
          </a:p>
          <a:p>
            <a:pPr lvl="1"/>
            <a:endParaRPr lang="en-US" dirty="0"/>
          </a:p>
          <a:p>
            <a:r>
              <a:rPr lang="en-US" dirty="0" smtClean="0"/>
              <a:t>After the game, I will draw one ticket </a:t>
            </a:r>
            <a:r>
              <a:rPr lang="en-US" dirty="0" smtClean="0">
                <a:sym typeface="Wingdings" pitchFamily="2" charset="2"/>
              </a:rPr>
              <a:t> that whole group will get homework passes 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58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statement. Explain WHY it is true.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664882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40919"/>
            <a:ext cx="389603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4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statement. Explain WHY it is true.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664882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953000" cy="90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1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statement. Explain WHY it is true.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664882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4651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1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statement. Explain WHY it is true.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664882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71335"/>
            <a:ext cx="4572000" cy="100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1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wall at the front entrance to the Rock and Roll Hall of Fame and Museum in Cleveland, Ohio, is an isosceles triangle. The triangle has a vertex angle of 102. </a:t>
            </a:r>
            <a:r>
              <a:rPr lang="en-US" b="1" dirty="0"/>
              <a:t>What is the measure of the base angles?</a:t>
            </a:r>
          </a:p>
        </p:txBody>
      </p:sp>
    </p:spTree>
    <p:extLst>
      <p:ext uri="{BB962C8B-B14F-4D97-AF65-F5344CB8AC3E}">
        <p14:creationId xmlns:p14="http://schemas.microsoft.com/office/powerpoint/2010/main" val="26383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64" y="1447800"/>
            <a:ext cx="648421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0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4168" cy="4525963"/>
          </a:xfrm>
        </p:spPr>
        <p:txBody>
          <a:bodyPr/>
          <a:lstStyle/>
          <a:p>
            <a:r>
              <a:rPr lang="en-US" dirty="0" smtClean="0"/>
              <a:t>An isosceles triangle is made up of two congruent legs and a base.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/>
          <a:stretch/>
        </p:blipFill>
        <p:spPr bwMode="auto">
          <a:xfrm>
            <a:off x="2064326" y="1752600"/>
            <a:ext cx="4488873" cy="402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364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x and y.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519612" cy="298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8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x and y.</a:t>
            </a:r>
          </a:p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05073"/>
            <a:ext cx="4766182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6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x and 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4271962" cy="365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the indicated angle.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2214563"/>
            <a:ext cx="3219450" cy="441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7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 of the indicated angle.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47900"/>
            <a:ext cx="4191000" cy="444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7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14</a:t>
            </a:r>
            <a:br>
              <a:rPr lang="en-US" dirty="0" smtClean="0"/>
            </a:br>
            <a:r>
              <a:rPr lang="en-US" dirty="0" smtClean="0"/>
              <a:t>CHALLENGE – double tickets!!!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Equilateral </a:t>
                </a:r>
                <a:r>
                  <a:rPr lang="el-GR" dirty="0" smtClean="0">
                    <a:latin typeface="Calibri"/>
                    <a:cs typeface="Calibri"/>
                  </a:rPr>
                  <a:t>Δ</a:t>
                </a:r>
                <a:r>
                  <a:rPr lang="en-US" dirty="0" smtClean="0">
                    <a:latin typeface="Calibri"/>
                    <a:cs typeface="Calibri"/>
                  </a:rPr>
                  <a:t>ABC and isosceles </a:t>
                </a:r>
                <a:r>
                  <a:rPr lang="el-GR" dirty="0" smtClean="0">
                    <a:cs typeface="Calibri"/>
                  </a:rPr>
                  <a:t>Δ</a:t>
                </a:r>
                <a:r>
                  <a:rPr lang="en-US" dirty="0" smtClean="0">
                    <a:cs typeface="Calibri"/>
                  </a:rPr>
                  <a:t>DBC share side </a:t>
                </a:r>
                <a:r>
                  <a:rPr lang="en-US" i="1" dirty="0" smtClean="0">
                    <a:cs typeface="Calibri"/>
                  </a:rPr>
                  <a:t>BC</a:t>
                </a:r>
                <a:r>
                  <a:rPr lang="en-US" dirty="0" smtClean="0">
                    <a:cs typeface="Calibri"/>
                  </a:rPr>
                  <a:t>. If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Calibri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Calibri"/>
                      </a:rPr>
                      <m:t>𝐵𝐷𝐶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Calibri"/>
                      </a:rPr>
                      <m:t>=34</m:t>
                    </m:r>
                  </m:oMath>
                </a14:m>
                <a:r>
                  <a:rPr lang="en-US" dirty="0" smtClean="0"/>
                  <a:t> and </a:t>
                </a:r>
                <a:r>
                  <a:rPr lang="en-US" i="1" dirty="0" smtClean="0"/>
                  <a:t>BD = BC, </a:t>
                </a:r>
                <a:r>
                  <a:rPr lang="en-US" dirty="0" smtClean="0"/>
                  <a:t>what is the measure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?</m:t>
                    </m:r>
                  </m:oMath>
                </a14:m>
                <a:r>
                  <a:rPr lang="en-US" dirty="0" smtClean="0"/>
                  <a:t>  (HINT: it may help to draw the figure!)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525963"/>
              </a:xfrm>
              <a:blipFill rotWithShape="1">
                <a:blip r:embed="rId2"/>
                <a:stretch>
                  <a:fillRect l="-1630" t="-1752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8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n. 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4019550" cy="369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1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values of m and n.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3124200" cy="486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21" y="762000"/>
            <a:ext cx="9180521" cy="243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313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2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980209"/>
            <a:ext cx="880263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3363191"/>
            <a:ext cx="892274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4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48545"/>
            <a:ext cx="472341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0356"/>
            <a:ext cx="5105400" cy="27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9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533400"/>
            <a:ext cx="912172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5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8"/>
            <a:r>
              <a:rPr lang="en-US" dirty="0"/>
              <a:t> </a:t>
            </a:r>
            <a:r>
              <a:rPr lang="en-US" dirty="0" smtClean="0"/>
              <a:t>           15)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6" y="1779443"/>
            <a:ext cx="4110597" cy="218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37458"/>
            <a:ext cx="43053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42576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979" y="4267200"/>
            <a:ext cx="222604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83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corollary</a:t>
            </a:r>
            <a:r>
              <a:rPr lang="en-US" dirty="0" smtClean="0"/>
              <a:t> is a theorem that can be proved easily using another theorem. </a:t>
            </a:r>
          </a:p>
          <a:p>
            <a:pPr lvl="1"/>
            <a:r>
              <a:rPr lang="en-US" dirty="0" smtClean="0"/>
              <a:t>You can use them in proofs!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3583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0273" y="4038600"/>
            <a:ext cx="8763000" cy="2133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6106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Equilateral Triangles </a:t>
            </a:r>
            <a:r>
              <a:rPr lang="en-US" dirty="0" smtClean="0"/>
              <a:t>– all </a:t>
            </a:r>
            <a:r>
              <a:rPr lang="en-US" i="1" dirty="0" smtClean="0"/>
              <a:t>sides</a:t>
            </a:r>
            <a:r>
              <a:rPr lang="en-US" dirty="0" smtClean="0"/>
              <a:t> and </a:t>
            </a:r>
            <a:r>
              <a:rPr lang="en-US" i="1" dirty="0" smtClean="0"/>
              <a:t>angles</a:t>
            </a:r>
            <a:r>
              <a:rPr lang="en-US" dirty="0" smtClean="0"/>
              <a:t> are </a:t>
            </a:r>
            <a:r>
              <a:rPr lang="en-US" b="1" dirty="0" smtClean="0"/>
              <a:t>congruent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375</Words>
  <Application>Microsoft Office PowerPoint</Application>
  <PresentationFormat>On-screen Show (4:3)</PresentationFormat>
  <Paragraphs>54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Lesson 4-5 Isosceles and Equilateral Triangles</vt:lpstr>
      <vt:lpstr>Isosceles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Equilateral Triangles – all sides and angles are congruent!</vt:lpstr>
      <vt:lpstr>PowerPoint Presentation</vt:lpstr>
      <vt:lpstr>PowerPoint Presentation</vt:lpstr>
      <vt:lpstr>Battle of the Boards</vt:lpstr>
      <vt:lpstr>Question 1</vt:lpstr>
      <vt:lpstr>Question 2</vt:lpstr>
      <vt:lpstr>Question 3</vt:lpstr>
      <vt:lpstr>Question 4</vt:lpstr>
      <vt:lpstr>Question 15</vt:lpstr>
      <vt:lpstr>Question 5</vt:lpstr>
      <vt:lpstr>Question 6</vt:lpstr>
      <vt:lpstr>Question 7</vt:lpstr>
      <vt:lpstr>Question 9</vt:lpstr>
      <vt:lpstr>Question 10</vt:lpstr>
      <vt:lpstr>Question 12</vt:lpstr>
      <vt:lpstr>Question 13</vt:lpstr>
      <vt:lpstr>Question 14 CHALLENGE – double tickets!!!</vt:lpstr>
      <vt:lpstr>Question 16</vt:lpstr>
      <vt:lpstr>Question 17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Amy</dc:creator>
  <cp:lastModifiedBy>scarter</cp:lastModifiedBy>
  <cp:revision>25</cp:revision>
  <dcterms:created xsi:type="dcterms:W3CDTF">2011-10-01T19:39:31Z</dcterms:created>
  <dcterms:modified xsi:type="dcterms:W3CDTF">2014-04-06T20:15:28Z</dcterms:modified>
</cp:coreProperties>
</file>