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1"/>
  </p:handoutMasterIdLst>
  <p:sldIdLst>
    <p:sldId id="273" r:id="rId2"/>
    <p:sldId id="256" r:id="rId3"/>
    <p:sldId id="257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74" r:id="rId12"/>
    <p:sldId id="268" r:id="rId13"/>
    <p:sldId id="269" r:id="rId14"/>
    <p:sldId id="267" r:id="rId15"/>
    <p:sldId id="270" r:id="rId16"/>
    <p:sldId id="271" r:id="rId17"/>
    <p:sldId id="275" r:id="rId18"/>
    <p:sldId id="277" r:id="rId19"/>
    <p:sldId id="276" r:id="rId20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A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4DF6C-4915-4B6B-B096-42FC5CEC7524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D6666-920B-4539-9568-FD93670B8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46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8FF97B-D015-49A9-A366-D26C6E9B83D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966B5B-46BD-4F48-AFB6-F5AD7D4DDA9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Warm Up: EOC </a:t>
            </a:r>
            <a:r>
              <a:rPr lang="en-US" dirty="0" smtClean="0"/>
              <a:t>Challenge!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5334000" cy="5727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684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 &amp; Decay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5029200" cy="4937760"/>
              </a:xfrm>
            </p:spPr>
            <p:txBody>
              <a:bodyPr/>
              <a:lstStyle/>
              <a:p>
                <a:r>
                  <a:rPr lang="en-US" b="1" u="sng" dirty="0" smtClean="0"/>
                  <a:t>Exponential growth</a:t>
                </a:r>
                <a:r>
                  <a:rPr lang="en-US" dirty="0" smtClean="0"/>
                  <a:t>: when a quantity </a:t>
                </a:r>
                <a:r>
                  <a:rPr lang="en-US" i="1" dirty="0" smtClean="0"/>
                  <a:t>increases</a:t>
                </a:r>
                <a:r>
                  <a:rPr lang="en-US" dirty="0" smtClean="0"/>
                  <a:t> at the same rate over each time period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𝑷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u="sng" dirty="0" smtClean="0"/>
                  <a:t>Exponential decay</a:t>
                </a:r>
                <a:r>
                  <a:rPr lang="en-US" dirty="0" smtClean="0"/>
                  <a:t>: when a quantity </a:t>
                </a:r>
                <a:r>
                  <a:rPr lang="en-US" i="1" dirty="0" smtClean="0"/>
                  <a:t>decreases</a:t>
                </a:r>
                <a:r>
                  <a:rPr lang="en-US" dirty="0" smtClean="0"/>
                  <a:t> at the same rate over each time period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𝑷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𝒓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5029200" cy="4937760"/>
              </a:xfrm>
              <a:blipFill rotWithShape="1">
                <a:blip r:embed="rId2"/>
                <a:stretch>
                  <a:fillRect l="-970" t="-1111" r="-3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85509" y="2209800"/>
            <a:ext cx="3733800" cy="3970318"/>
          </a:xfrm>
          <a:prstGeom prst="rect">
            <a:avLst/>
          </a:prstGeom>
          <a:solidFill>
            <a:schemeClr val="bg2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A = final amount</a:t>
            </a:r>
          </a:p>
          <a:p>
            <a:endParaRPr lang="en-US" sz="2800" dirty="0" smtClean="0"/>
          </a:p>
          <a:p>
            <a:r>
              <a:rPr lang="en-US" sz="2800" dirty="0" smtClean="0"/>
              <a:t>P = principal (initial amount)</a:t>
            </a:r>
          </a:p>
          <a:p>
            <a:endParaRPr lang="en-US" sz="2800" dirty="0" smtClean="0"/>
          </a:p>
          <a:p>
            <a:r>
              <a:rPr lang="en-US" sz="2800" dirty="0" smtClean="0"/>
              <a:t>r = rate (must be in decimal form!!)</a:t>
            </a:r>
          </a:p>
          <a:p>
            <a:endParaRPr lang="en-US" sz="2800" dirty="0" smtClean="0"/>
          </a:p>
          <a:p>
            <a:r>
              <a:rPr lang="en-US" sz="2800" dirty="0" smtClean="0"/>
              <a:t>t = time (in years)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3048000"/>
            <a:ext cx="914400" cy="3795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5715000"/>
            <a:ext cx="914400" cy="3795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77933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Exponential Growth</a:t>
            </a:r>
          </a:p>
          <a:p>
            <a:pPr lvl="1"/>
            <a:r>
              <a:rPr lang="en-US" dirty="0" smtClean="0"/>
              <a:t>Increases</a:t>
            </a:r>
            <a:endParaRPr lang="en-US" dirty="0"/>
          </a:p>
          <a:p>
            <a:pPr lvl="1"/>
            <a:r>
              <a:rPr lang="en-US" dirty="0" smtClean="0"/>
              <a:t>Appreciates</a:t>
            </a:r>
          </a:p>
          <a:p>
            <a:endParaRPr lang="en-US" dirty="0"/>
          </a:p>
          <a:p>
            <a:r>
              <a:rPr lang="en-US" dirty="0" smtClean="0"/>
              <a:t>Exponential Decay</a:t>
            </a:r>
          </a:p>
          <a:p>
            <a:pPr lvl="1"/>
            <a:r>
              <a:rPr lang="en-US" dirty="0" smtClean="0"/>
              <a:t>Decreases</a:t>
            </a:r>
          </a:p>
          <a:p>
            <a:pPr lvl="1"/>
            <a:r>
              <a:rPr lang="en-US" dirty="0" smtClean="0"/>
              <a:t>Depreciates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99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1971 there were 294,105 females participating in high school sports in America.  Since then, that number has increased an average of 8.5% each year.  How many participated in 2006?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07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original price of a tractor was $45,000. The value of the tractor decreases at a steady rate of 12% each year.  What is the value of the tractor after 5 years?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99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4495800" cy="4937760"/>
              </a:xfrm>
            </p:spPr>
            <p:txBody>
              <a:bodyPr/>
              <a:lstStyle/>
              <a:p>
                <a:r>
                  <a:rPr lang="en-US" dirty="0" smtClean="0">
                    <a:latin typeface="Cambria Math"/>
                  </a:rPr>
                  <a:t>For compound interest, we use a different formula:</a:t>
                </a:r>
              </a:p>
              <a:p>
                <a:endParaRPr lang="en-US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𝑷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𝒓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𝒏𝒕</m:t>
                          </m:r>
                        </m:sup>
                      </m:sSup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  <a:p>
                <a:r>
                  <a:rPr lang="en-US" dirty="0" smtClean="0"/>
                  <a:t>Use this formula when the word problem says that the interest is </a:t>
                </a:r>
                <a:r>
                  <a:rPr lang="en-US" b="1" dirty="0" smtClean="0"/>
                  <a:t>compounded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4495800" cy="4937760"/>
              </a:xfrm>
              <a:blipFill rotWithShape="1">
                <a:blip r:embed="rId2"/>
                <a:stretch>
                  <a:fillRect l="-1084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85509" y="1066800"/>
            <a:ext cx="3733800" cy="5201424"/>
          </a:xfrm>
          <a:prstGeom prst="rect">
            <a:avLst/>
          </a:prstGeom>
          <a:solidFill>
            <a:schemeClr val="bg2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 = final amount</a:t>
            </a:r>
          </a:p>
          <a:p>
            <a:endParaRPr lang="en-US" sz="2400" dirty="0" smtClean="0"/>
          </a:p>
          <a:p>
            <a:r>
              <a:rPr lang="en-US" sz="2400" dirty="0" smtClean="0"/>
              <a:t>P = principal (initial amount)</a:t>
            </a:r>
          </a:p>
          <a:p>
            <a:endParaRPr lang="en-US" sz="2400" dirty="0" smtClean="0"/>
          </a:p>
          <a:p>
            <a:r>
              <a:rPr lang="en-US" sz="2400" dirty="0" smtClean="0"/>
              <a:t>r = rate (must be in decimal form!!)</a:t>
            </a:r>
          </a:p>
          <a:p>
            <a:endParaRPr lang="en-US" sz="2400" dirty="0" smtClean="0"/>
          </a:p>
          <a:p>
            <a:r>
              <a:rPr lang="en-US" sz="2400" dirty="0" smtClean="0"/>
              <a:t>t = time (in years)</a:t>
            </a:r>
          </a:p>
          <a:p>
            <a:endParaRPr lang="en-US" sz="2800" dirty="0"/>
          </a:p>
          <a:p>
            <a:r>
              <a:rPr lang="en-US" sz="2800" b="1" dirty="0" smtClean="0"/>
              <a:t>n = number of times the interest is compounded each year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25146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)</a:t>
            </a:r>
            <a:r>
              <a:rPr lang="en-US" sz="2800" b="1" baseline="30000" dirty="0" err="1" smtClean="0"/>
              <a:t>nt</a:t>
            </a:r>
            <a:endParaRPr lang="en-US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1599952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Determine the amount of an investment if $500 is invested at an interest rate of 4.35% compounded quarterly for 12 years.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63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Johnson family bought a house for $110,000 in 2000.  If its value appreciates at an average rate of 6% per year, what will the value be in 2005?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4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you do not finish is HOMEWORK, in addition to your weekly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19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Released Exam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Complete the following problems with a partner</a:t>
            </a:r>
          </a:p>
          <a:p>
            <a:r>
              <a:rPr lang="en-US" i="1" dirty="0" smtClean="0"/>
              <a:t>1, 2, 3, 4, 5, 18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67766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 descr="Screen Shot 2015-11-15 at 4.50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419600"/>
            <a:ext cx="4483100" cy="749300"/>
          </a:xfrm>
          <a:prstGeom prst="rect">
            <a:avLst/>
          </a:prstGeom>
        </p:spPr>
      </p:pic>
      <p:pic>
        <p:nvPicPr>
          <p:cNvPr id="5" name="Picture 4" descr="Screen Shot 2015-11-15 at 4.52.1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23"/>
          <a:stretch/>
        </p:blipFill>
        <p:spPr>
          <a:xfrm>
            <a:off x="838200" y="1295400"/>
            <a:ext cx="8155921" cy="623711"/>
          </a:xfrm>
          <a:prstGeom prst="rect">
            <a:avLst/>
          </a:prstGeom>
        </p:spPr>
      </p:pic>
      <p:pic>
        <p:nvPicPr>
          <p:cNvPr id="6" name="Picture 5" descr="Screen Shot 2015-11-15 at 4.52.1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92"/>
          <a:stretch/>
        </p:blipFill>
        <p:spPr>
          <a:xfrm>
            <a:off x="838200" y="2667000"/>
            <a:ext cx="8155921" cy="90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11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657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8.2</a:t>
            </a:r>
            <a:r>
              <a:rPr lang="en-US" dirty="0" smtClean="0"/>
              <a:t>: </a:t>
            </a:r>
            <a:r>
              <a:rPr lang="en-US" dirty="0" smtClean="0"/>
              <a:t>Exponential Functions</a:t>
            </a:r>
            <a:br>
              <a:rPr lang="en-US" dirty="0" smtClean="0"/>
            </a:br>
            <a:r>
              <a:rPr lang="en-US" dirty="0" smtClean="0"/>
              <a:t>Exponential </a:t>
            </a:r>
            <a:r>
              <a:rPr lang="en-US" dirty="0" smtClean="0"/>
              <a:t>Growth &amp; Decay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can determine </a:t>
            </a:r>
            <a:r>
              <a:rPr lang="en-US" dirty="0" smtClean="0"/>
              <a:t>types of functions from a t-</a:t>
            </a:r>
            <a:r>
              <a:rPr lang="en-US" dirty="0" smtClean="0"/>
              <a:t>chart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/>
              <a:t>model exponential growth and decay.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3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 exponential function is a function in the form of </a:t>
                </a:r>
                <a:endParaRPr lang="en-US" b="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 xmlns=""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𝒚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002060"/>
                    </a:solidFill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where a is any number that’s not 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Example: 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              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x              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071255" y="3906982"/>
            <a:ext cx="0" cy="2514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3900" y="4343400"/>
            <a:ext cx="2819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88673"/>
            <a:ext cx="3886200" cy="385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5800" y="16764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n-US" sz="2800" b="1" baseline="30000" dirty="0"/>
              <a:t>x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30480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2</a:t>
            </a:r>
            <a:r>
              <a:rPr lang="en-US" sz="2800" b="1" baseline="30000" dirty="0" smtClean="0"/>
              <a:t>x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4316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between an </a:t>
            </a:r>
            <a:r>
              <a:rPr lang="en-US" b="1" dirty="0" smtClean="0"/>
              <a:t>exponential function </a:t>
            </a:r>
            <a:r>
              <a:rPr lang="en-US" dirty="0" smtClean="0"/>
              <a:t>&amp; a </a:t>
            </a:r>
            <a:r>
              <a:rPr lang="en-US" b="1" dirty="0" smtClean="0"/>
              <a:t>linear function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52400" y="1295400"/>
                <a:ext cx="4191000" cy="6858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Linear Function: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i="1" dirty="0" err="1" smtClean="0">
                        <a:solidFill>
                          <a:srgbClr val="002060"/>
                        </a:solidFill>
                        <a:latin typeface="Cambria Math"/>
                      </a:rPr>
                      <m:t>𝑚𝑥</m:t>
                    </m:r>
                    <m:r>
                      <a:rPr lang="en-US" i="1" dirty="0" err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r>
                      <a:rPr lang="en-US" i="1" dirty="0" err="1" smtClean="0">
                        <a:solidFill>
                          <a:srgbClr val="002060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295400"/>
                <a:ext cx="4191000" cy="685800"/>
              </a:xfrm>
              <a:blipFill rotWithShape="1">
                <a:blip r:embed="rId2"/>
                <a:stretch>
                  <a:fillRect l="-2180" b="-20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sz="half" idx="3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Exponential Function: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err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3"/>
              </p:nvPr>
            </p:nvSpPr>
            <p:spPr>
              <a:blipFill rotWithShape="1">
                <a:blip r:embed="rId3"/>
                <a:stretch>
                  <a:fillRect l="-1961" b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Example: 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4"/>
                <a:stretch>
                  <a:fillRect l="-1207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 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5"/>
                <a:stretch>
                  <a:fillRect l="-1360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4495800" y="1295400"/>
            <a:ext cx="0" cy="541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618" y="2743200"/>
            <a:ext cx="3202471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45" y="2743200"/>
            <a:ext cx="3289024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781800" y="214378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r>
              <a:rPr lang="en-US" sz="2800" b="1" baseline="30000" dirty="0" smtClean="0"/>
              <a:t>x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01000" y="15240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EA9C2"/>
                </a:solidFill>
              </a:rPr>
              <a:t>a</a:t>
            </a:r>
            <a:r>
              <a:rPr lang="en-US" sz="2800" b="1" baseline="30000" dirty="0" smtClean="0">
                <a:solidFill>
                  <a:srgbClr val="8EA9C2"/>
                </a:solidFill>
              </a:rPr>
              <a:t>x</a:t>
            </a:r>
            <a:endParaRPr lang="en-US" sz="2800" b="1" dirty="0">
              <a:solidFill>
                <a:srgbClr val="8EA9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86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difference between an </a:t>
            </a:r>
            <a:r>
              <a:rPr lang="en-US" b="1" dirty="0"/>
              <a:t>exponential function </a:t>
            </a:r>
            <a:r>
              <a:rPr lang="en-US" dirty="0"/>
              <a:t>&amp; a </a:t>
            </a:r>
            <a:r>
              <a:rPr lang="en-US" b="1" dirty="0"/>
              <a:t>linear function</a:t>
            </a:r>
            <a:r>
              <a:rPr lang="en-US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Linear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Exponential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Straight line</a:t>
            </a:r>
          </a:p>
          <a:p>
            <a:r>
              <a:rPr lang="en-US" dirty="0" smtClean="0"/>
              <a:t>As x changes by 1, y changes by </a:t>
            </a:r>
            <a:r>
              <a:rPr lang="en-US" b="1" i="1" dirty="0" smtClean="0"/>
              <a:t>adding or subtracting the same number </a:t>
            </a:r>
            <a:r>
              <a:rPr lang="en-US" dirty="0" smtClean="0"/>
              <a:t>each time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Curved line</a:t>
            </a:r>
          </a:p>
          <a:p>
            <a:r>
              <a:rPr lang="en-US" dirty="0" smtClean="0"/>
              <a:t>As x changes by 1, y changes by </a:t>
            </a:r>
            <a:r>
              <a:rPr lang="en-US" b="1" i="1" dirty="0" smtClean="0"/>
              <a:t>multiplying or dividing by the same number</a:t>
            </a:r>
            <a:r>
              <a:rPr lang="en-US" dirty="0" smtClean="0"/>
              <a:t> each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9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another example…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looking at the t-chart below, can you tell if the function is linear or exponential?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125587"/>
              </p:ext>
            </p:extLst>
          </p:nvPr>
        </p:nvGraphicFramePr>
        <p:xfrm>
          <a:off x="1524000" y="2514600"/>
          <a:ext cx="6096000" cy="10363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59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another example…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looking at the t-chart below, can you tell if the function is linear or exponential?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159519"/>
              </p:ext>
            </p:extLst>
          </p:nvPr>
        </p:nvGraphicFramePr>
        <p:xfrm>
          <a:off x="1524000" y="2514600"/>
          <a:ext cx="6096000" cy="10363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34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another example…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looking at the t-chart below, can you tell if the function is linear or exponential?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045769"/>
              </p:ext>
            </p:extLst>
          </p:nvPr>
        </p:nvGraphicFramePr>
        <p:xfrm>
          <a:off x="1524000" y="2514600"/>
          <a:ext cx="6096000" cy="10363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348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another example…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looking at the t-chart below, can you tell if the function is linear or exponential?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389962"/>
              </p:ext>
            </p:extLst>
          </p:nvPr>
        </p:nvGraphicFramePr>
        <p:xfrm>
          <a:off x="1524000" y="2514600"/>
          <a:ext cx="6096000" cy="10363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54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402</TotalTime>
  <Words>679</Words>
  <Application>Microsoft Macintosh PowerPoint</Application>
  <PresentationFormat>On-screen Show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Warm Up: EOC Challenge!</vt:lpstr>
      <vt:lpstr>8.2: Exponential Functions Exponential Growth &amp; Decay</vt:lpstr>
      <vt:lpstr>Exponential Functions</vt:lpstr>
      <vt:lpstr>What is the difference between an exponential function &amp; a linear function?</vt:lpstr>
      <vt:lpstr>What is the difference between an exponential function &amp; a linear function?</vt:lpstr>
      <vt:lpstr>Let’s look at another example…</vt:lpstr>
      <vt:lpstr>Let’s look at another example…</vt:lpstr>
      <vt:lpstr>Let’s look at another example…</vt:lpstr>
      <vt:lpstr>Let’s look at another example…</vt:lpstr>
      <vt:lpstr>Exponential Growth &amp; Decay</vt:lpstr>
      <vt:lpstr>Key Words</vt:lpstr>
      <vt:lpstr>Example</vt:lpstr>
      <vt:lpstr>Example</vt:lpstr>
      <vt:lpstr>Compound Interest</vt:lpstr>
      <vt:lpstr>Example</vt:lpstr>
      <vt:lpstr>Example</vt:lpstr>
      <vt:lpstr>Independent Practice</vt:lpstr>
      <vt:lpstr>Released Exam Practice</vt:lpstr>
      <vt:lpstr>Exit Ticket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7-6: Exponential Functions Lesson 7-7: Exponential Growth &amp; Decay</dc:title>
  <dc:creator>Amy</dc:creator>
  <cp:lastModifiedBy>Caroline Castellano</cp:lastModifiedBy>
  <cp:revision>16</cp:revision>
  <cp:lastPrinted>2011-11-04T01:31:55Z</cp:lastPrinted>
  <dcterms:created xsi:type="dcterms:W3CDTF">2011-11-03T19:11:09Z</dcterms:created>
  <dcterms:modified xsi:type="dcterms:W3CDTF">2015-11-15T21:53:12Z</dcterms:modified>
</cp:coreProperties>
</file>