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16"/>
  </p:notesMasterIdLst>
  <p:sldIdLst>
    <p:sldId id="259" r:id="rId2"/>
    <p:sldId id="279" r:id="rId3"/>
    <p:sldId id="289" r:id="rId4"/>
    <p:sldId id="290" r:id="rId5"/>
    <p:sldId id="274" r:id="rId6"/>
    <p:sldId id="281" r:id="rId7"/>
    <p:sldId id="282" r:id="rId8"/>
    <p:sldId id="284" r:id="rId9"/>
    <p:sldId id="280" r:id="rId10"/>
    <p:sldId id="263" r:id="rId11"/>
    <p:sldId id="260" r:id="rId12"/>
    <p:sldId id="261" r:id="rId13"/>
    <p:sldId id="277" r:id="rId14"/>
    <p:sldId id="288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432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F98B4-7D93-CE43-815D-93FEFAA381CA}" type="datetimeFigureOut">
              <a:rPr lang="en-US" smtClean="0"/>
              <a:t>10/9/15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85A07-5595-9D42-8A56-B8C818759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05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5A07-5595-9D42-8A56-B8C818759C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7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10/9/15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10/9/15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10/9/15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10/9/15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10/9/15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10/9/15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10/9/15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on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 </a:t>
            </a:r>
            <a:r>
              <a:rPr lang="en-US" dirty="0" smtClean="0"/>
              <a:t>can solve problems involving density, mass, and volume</a:t>
            </a:r>
          </a:p>
          <a:p>
            <a:r>
              <a:rPr lang="en-US" dirty="0" smtClean="0"/>
              <a:t>Agenda:</a:t>
            </a:r>
          </a:p>
          <a:p>
            <a:pPr lvl="1"/>
            <a:r>
              <a:rPr lang="en-US" dirty="0" smtClean="0"/>
              <a:t>Warm Up </a:t>
            </a:r>
          </a:p>
          <a:p>
            <a:pPr lvl="1"/>
            <a:r>
              <a:rPr lang="en-US" dirty="0" smtClean="0"/>
              <a:t>Density</a:t>
            </a:r>
            <a:endParaRPr lang="en-US" dirty="0" smtClean="0"/>
          </a:p>
          <a:p>
            <a:pPr lvl="1"/>
            <a:r>
              <a:rPr lang="en-US" dirty="0" smtClean="0"/>
              <a:t>Table Work</a:t>
            </a:r>
          </a:p>
          <a:p>
            <a:pPr lvl="1"/>
            <a:r>
              <a:rPr lang="en-US" dirty="0"/>
              <a:t>Unit 4.1-4.2 Test</a:t>
            </a:r>
          </a:p>
          <a:p>
            <a:pPr lvl="1"/>
            <a:r>
              <a:rPr lang="en-US" dirty="0" smtClean="0"/>
              <a:t>Exit </a:t>
            </a:r>
            <a:r>
              <a:rPr lang="en-US" dirty="0" smtClean="0"/>
              <a:t>Ticket: Survey</a:t>
            </a:r>
          </a:p>
        </p:txBody>
      </p:sp>
    </p:spTree>
    <p:extLst>
      <p:ext uri="{BB962C8B-B14F-4D97-AF65-F5344CB8AC3E}">
        <p14:creationId xmlns:p14="http://schemas.microsoft.com/office/powerpoint/2010/main" val="109360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Desk</a:t>
            </a:r>
            <a:r>
              <a:rPr lang="en-US" dirty="0" smtClean="0"/>
              <a:t>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1999"/>
            <a:ext cx="6461760" cy="128163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67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pre-image A(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1, 2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B(1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4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and C(4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2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is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rotated 180 clockwise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are the values of the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image.</a:t>
            </a:r>
          </a:p>
          <a:p>
            <a:pPr marL="114300" indent="0">
              <a:buNone/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14300" indent="0">
              <a:buNone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14300" indent="0"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14300" indent="0">
              <a:buNone/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14300" indent="0">
              <a:buNone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</a:t>
            </a:r>
          </a:p>
          <a:p>
            <a:pPr marL="114300" indent="0"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14300" indent="0">
              <a:buNone/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14300" indent="0">
              <a:buNone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	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85144" y="5385137"/>
            <a:ext cx="664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</a:t>
            </a:r>
            <a:r>
              <a:rPr lang="en-US" sz="2000" dirty="0" smtClean="0"/>
              <a:t>What is the mass of a 350 cm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sample of pure silicon with a </a:t>
            </a:r>
            <a:r>
              <a:rPr lang="en-US" sz="2000" dirty="0" smtClean="0"/>
              <a:t>               density </a:t>
            </a:r>
            <a:r>
              <a:rPr lang="en-US" sz="2000" dirty="0" smtClean="0"/>
              <a:t>of 2.336 g/cm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9" name="Picture 8" descr="Screen Shot 2015-10-09 at 4.51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44" y="2897011"/>
            <a:ext cx="5054600" cy="698500"/>
          </a:xfrm>
          <a:prstGeom prst="rect">
            <a:avLst/>
          </a:prstGeom>
        </p:spPr>
      </p:pic>
      <p:pic>
        <p:nvPicPr>
          <p:cNvPr id="10" name="Picture 9" descr="Screen Shot 2015-10-09 at 4.51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4085167"/>
            <a:ext cx="711200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73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65475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067" y="5136443"/>
            <a:ext cx="3050453" cy="1735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</a:t>
            </a:r>
            <a:r>
              <a:rPr lang="en-US" dirty="0" smtClean="0"/>
              <a:t> </a:t>
            </a:r>
            <a:r>
              <a:rPr lang="en-US" dirty="0" smtClean="0"/>
              <a:t>Work</a:t>
            </a:r>
            <a:endParaRPr lang="en-US" dirty="0"/>
          </a:p>
        </p:txBody>
      </p:sp>
      <p:pic>
        <p:nvPicPr>
          <p:cNvPr id="5" name="Picture 4" descr="graph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222" y="112890"/>
            <a:ext cx="4021297" cy="335050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457200">
              <a:buFont typeface="+mj-lt"/>
              <a:buAutoNum type="arabicPeriod" startAt="5"/>
            </a:pPr>
            <a:r>
              <a:rPr lang="en-US" dirty="0" smtClean="0"/>
              <a:t>Find the midpoint and 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        distance  </a:t>
            </a:r>
            <a:r>
              <a:rPr lang="en-US" dirty="0" smtClean="0"/>
              <a:t>of the following </a:t>
            </a:r>
            <a:endParaRPr lang="en-US" dirty="0" smtClean="0"/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smtClean="0"/>
              <a:t>image</a:t>
            </a:r>
            <a:r>
              <a:rPr lang="en-US" dirty="0" smtClean="0"/>
              <a:t>.</a:t>
            </a:r>
          </a:p>
          <a:p>
            <a:pPr marL="571500" indent="-457200">
              <a:buFont typeface="+mj-lt"/>
              <a:buAutoNum type="arabicPeriod" startAt="4"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571500" indent="-457200">
              <a:buFont typeface="+mj-lt"/>
              <a:buAutoNum type="arabicPeriod" startAt="4"/>
            </a:pPr>
            <a:endParaRPr lang="en-US" dirty="0" smtClean="0"/>
          </a:p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What is the equation of a circle with center </a:t>
            </a:r>
            <a:r>
              <a:rPr lang="en-US" dirty="0" smtClean="0"/>
              <a:t>(</a:t>
            </a:r>
            <a:r>
              <a:rPr lang="en-US" dirty="0" smtClean="0"/>
              <a:t>-1,-2</a:t>
            </a:r>
            <a:r>
              <a:rPr lang="en-US" dirty="0" smtClean="0"/>
              <a:t>) </a:t>
            </a:r>
            <a:r>
              <a:rPr lang="en-US" dirty="0" smtClean="0"/>
              <a:t>and a radius of       ?</a:t>
            </a:r>
          </a:p>
          <a:p>
            <a:pPr marL="571500" indent="-457200">
              <a:buFont typeface="+mj-lt"/>
              <a:buAutoNum type="arabicPeriod" startAt="6"/>
            </a:pPr>
            <a:endParaRPr lang="en-US" dirty="0"/>
          </a:p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The density of silver is 10.49 g/cm</a:t>
            </a:r>
            <a:r>
              <a:rPr lang="en-US" baseline="30000" dirty="0" smtClean="0"/>
              <a:t>3</a:t>
            </a:r>
            <a:r>
              <a:rPr lang="en-US" dirty="0" smtClean="0"/>
              <a:t>. If a sample of pure silver has a volume of 12.992 cm</a:t>
            </a:r>
            <a:r>
              <a:rPr lang="en-US" baseline="30000" dirty="0" smtClean="0"/>
              <a:t>3</a:t>
            </a:r>
            <a:r>
              <a:rPr lang="en-US" dirty="0" smtClean="0"/>
              <a:t>, what is the mass?</a:t>
            </a:r>
          </a:p>
          <a:p>
            <a:pPr marL="571500" indent="-457200">
              <a:buFont typeface="+mj-lt"/>
              <a:buAutoNum type="arabicPeriod" startAt="6"/>
            </a:pPr>
            <a:endParaRPr lang="en-US" dirty="0" smtClean="0"/>
          </a:p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Find the volume and surface area of 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  the </a:t>
            </a:r>
            <a:r>
              <a:rPr lang="en-US" dirty="0" smtClean="0"/>
              <a:t>rectan</a:t>
            </a:r>
            <a:r>
              <a:rPr lang="en-US" dirty="0" smtClean="0"/>
              <a:t>gular </a:t>
            </a:r>
            <a:r>
              <a:rPr lang="en-US" dirty="0" smtClean="0"/>
              <a:t>prism.</a:t>
            </a:r>
            <a:endParaRPr lang="en-US" dirty="0"/>
          </a:p>
        </p:txBody>
      </p:sp>
      <p:pic>
        <p:nvPicPr>
          <p:cNvPr id="11" name="Picture 10" descr="Screen Shot 2015-10-07 at 4.48.59 PM.png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986" y="3830285"/>
            <a:ext cx="388891" cy="34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1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pic>
        <p:nvPicPr>
          <p:cNvPr id="4" name="Picture 3" descr="Screen Shot 2015-10-08 at 8.08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26" y="0"/>
            <a:ext cx="5773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8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Test: Good Luck!</a:t>
            </a:r>
            <a:br>
              <a:rPr lang="en-US" dirty="0" smtClean="0"/>
            </a:br>
            <a:r>
              <a:rPr lang="en-US" dirty="0" smtClean="0"/>
              <a:t>85% mastery!!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Believe you can and you’re halfway there!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59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What is the distance between A(-2, 9) and B(5, -1/5)?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If the line segment AB (from problem 1) is the diameter of Circle X, then what is the center of Circle X?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Write the equation for Circle 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6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PSAT October 14, 2015</a:t>
            </a:r>
          </a:p>
          <a:p>
            <a:r>
              <a:rPr lang="en-US" dirty="0" smtClean="0"/>
              <a:t>Unit 4 test (part two) October 16, 2015</a:t>
            </a:r>
          </a:p>
          <a:p>
            <a:r>
              <a:rPr lang="en-US" dirty="0" smtClean="0"/>
              <a:t>Midterm 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Block October 19, 2015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Block October 20</a:t>
            </a:r>
            <a:r>
              <a:rPr lang="en-US" baseline="30000" dirty="0" smtClean="0"/>
              <a:t>th</a:t>
            </a:r>
            <a:r>
              <a:rPr lang="en-US" dirty="0" smtClean="0"/>
              <a:t>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collection </a:t>
            </a:r>
          </a:p>
          <a:p>
            <a:r>
              <a:rPr lang="en-US" dirty="0" smtClean="0"/>
              <a:t>Population Density</a:t>
            </a:r>
          </a:p>
          <a:p>
            <a:r>
              <a:rPr lang="en-US" dirty="0" smtClean="0"/>
              <a:t>Midterm Review</a:t>
            </a:r>
          </a:p>
          <a:p>
            <a:r>
              <a:rPr lang="en-US" dirty="0" smtClean="0"/>
              <a:t>Unit four test (part one)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3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4" name="Picture 4" descr="dmv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917" y="708541"/>
            <a:ext cx="6705600" cy="24384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96707" y="3259225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M = D x V                            V = M / D                     D = M / V</a:t>
            </a:r>
            <a:r>
              <a:rPr lang="en-US" b="1" dirty="0"/>
              <a:t>   </a:t>
            </a:r>
            <a:endParaRPr lang="en-US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813233" y="4038919"/>
            <a:ext cx="69424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b="1" dirty="0" smtClean="0"/>
              <a:t>A </a:t>
            </a:r>
            <a:r>
              <a:rPr lang="en-US" b="1" dirty="0"/>
              <a:t>King Size waterbed has the following dimensions 72 in. x 84 in. x 9.5in. </a:t>
            </a:r>
            <a:r>
              <a:rPr lang="en-US" b="1" dirty="0" smtClean="0"/>
              <a:t>If the density of water is 0.036 </a:t>
            </a:r>
            <a:r>
              <a:rPr lang="en-US" b="1" dirty="0" err="1" smtClean="0"/>
              <a:t>lbs</a:t>
            </a:r>
            <a:r>
              <a:rPr lang="en-US" b="1" dirty="0" smtClean="0"/>
              <a:t>/in</a:t>
            </a:r>
            <a:r>
              <a:rPr lang="en-US" b="1" baseline="30000" dirty="0" smtClean="0"/>
              <a:t>3</a:t>
            </a:r>
            <a:r>
              <a:rPr lang="en-US" b="1" dirty="0" smtClean="0"/>
              <a:t>, then what is the weight of the water inside the bed when full?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1" y="-2"/>
            <a:ext cx="8431261" cy="68634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/>
          </a:p>
          <a:p>
            <a:pPr algn="ctr"/>
            <a:r>
              <a:rPr lang="en-US" sz="4400" b="1" dirty="0" smtClean="0"/>
              <a:t>Density = </a:t>
            </a:r>
          </a:p>
          <a:p>
            <a:pPr algn="ctr"/>
            <a:r>
              <a:rPr lang="en-US" sz="4400" b="1" dirty="0" smtClean="0"/>
              <a:t>some mass</a:t>
            </a:r>
          </a:p>
          <a:p>
            <a:pPr algn="ctr"/>
            <a:r>
              <a:rPr lang="en-US" sz="4400" b="1" i="1" dirty="0" smtClean="0"/>
              <a:t>PER </a:t>
            </a:r>
          </a:p>
          <a:p>
            <a:pPr algn="ctr"/>
            <a:r>
              <a:rPr lang="en-US" sz="4400" b="1" dirty="0" smtClean="0"/>
              <a:t>unit of space</a:t>
            </a:r>
          </a:p>
          <a:p>
            <a:pPr algn="ctr"/>
            <a:endParaRPr lang="en-US" sz="4400" b="1" dirty="0"/>
          </a:p>
          <a:p>
            <a:pPr algn="ctr"/>
            <a:endParaRPr lang="en-US" sz="4400" b="1" dirty="0" smtClean="0"/>
          </a:p>
          <a:p>
            <a:pPr algn="ctr"/>
            <a:endParaRPr lang="en-US" sz="4400" b="1" dirty="0"/>
          </a:p>
          <a:p>
            <a:pPr algn="ctr"/>
            <a:endParaRPr lang="en-US" sz="4400" b="1" dirty="0" smtClean="0"/>
          </a:p>
          <a:p>
            <a:pPr algn="ctr"/>
            <a:endParaRPr lang="en-US" sz="4400" b="1" dirty="0"/>
          </a:p>
        </p:txBody>
      </p:sp>
      <p:pic>
        <p:nvPicPr>
          <p:cNvPr id="9" name="Picture 20" descr="wat_10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99" y="4007887"/>
            <a:ext cx="2325320" cy="248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 descr="ice_10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99" y="4038919"/>
            <a:ext cx="2351180" cy="245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66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19687"/>
          </a:xfrm>
        </p:spPr>
        <p:txBody>
          <a:bodyPr>
            <a:normAutofit/>
          </a:bodyPr>
          <a:lstStyle/>
          <a:p>
            <a:r>
              <a:rPr lang="en-US" dirty="0" smtClean="0"/>
              <a:t>Try to come up with a definition of </a:t>
            </a:r>
            <a:r>
              <a:rPr lang="en-US" b="1" dirty="0" smtClean="0"/>
              <a:t>population density</a:t>
            </a:r>
            <a:r>
              <a:rPr lang="en-US" dirty="0" smtClean="0"/>
              <a:t> with your table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b="1" dirty="0" smtClean="0"/>
              <a:t>Population density </a:t>
            </a:r>
            <a:r>
              <a:rPr lang="en-US" dirty="0" smtClean="0"/>
              <a:t>– population of living organisms (some mass) PER unit of area</a:t>
            </a:r>
          </a:p>
          <a:p>
            <a:pPr lvl="1"/>
            <a:r>
              <a:rPr lang="en-US" b="1" dirty="0" smtClean="0"/>
              <a:t>Why PER unit of “area” instead of “volume”?</a:t>
            </a:r>
            <a:endParaRPr lang="en-US" b="1" dirty="0"/>
          </a:p>
          <a:p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So if D = M/A, then what do we </a:t>
            </a:r>
            <a:r>
              <a:rPr lang="en-US" b="1" i="1" dirty="0" smtClean="0"/>
              <a:t>think</a:t>
            </a:r>
            <a:r>
              <a:rPr lang="en-US" dirty="0" smtClean="0"/>
              <a:t> the population density of our classroom would be if our room is 200ft</a:t>
            </a:r>
            <a:r>
              <a:rPr lang="en-US" baseline="30000" dirty="0" smtClean="0"/>
              <a:t>2</a:t>
            </a:r>
            <a:r>
              <a:rPr lang="en-US" dirty="0" smtClean="0"/>
              <a:t> and we have ____ number of people?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What does this really mean?</a:t>
            </a:r>
          </a:p>
          <a:p>
            <a:pPr marL="114300" indent="0">
              <a:buNone/>
            </a:pPr>
            <a:r>
              <a:rPr lang="en-US" b="1" dirty="0" smtClean="0"/>
              <a:t>That each person occupies ______ft</a:t>
            </a:r>
            <a:r>
              <a:rPr lang="en-US" b="1" baseline="30000" dirty="0" smtClean="0"/>
              <a:t>2</a:t>
            </a:r>
            <a:endParaRPr lang="en-US" b="1" dirty="0" smtClean="0"/>
          </a:p>
          <a:p>
            <a:pPr marL="11430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849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446" y="1403527"/>
            <a:ext cx="8277578" cy="5341584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70000"/>
              </a:lnSpc>
              <a:buNone/>
            </a:pPr>
            <a:r>
              <a:rPr lang="en-US" dirty="0" smtClean="0"/>
              <a:t>	</a:t>
            </a:r>
            <a:r>
              <a:rPr lang="en-US" b="1" dirty="0" smtClean="0"/>
              <a:t>	     	       </a:t>
            </a:r>
            <a:r>
              <a:rPr lang="en-US" sz="2800" b="1" u="sng" dirty="0" smtClean="0"/>
              <a:t>Number of living organisms</a:t>
            </a:r>
          </a:p>
          <a:p>
            <a:pPr marL="114300" indent="0">
              <a:lnSpc>
                <a:spcPct val="70000"/>
              </a:lnSpc>
              <a:buNone/>
            </a:pPr>
            <a:r>
              <a:rPr lang="en-US" sz="2800" b="1" dirty="0" smtClean="0"/>
              <a:t>Population density =      the area they occupy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Which city do you think has a higher population density, Manhattan (NYC) or Charlotte? Why?</a:t>
            </a:r>
          </a:p>
          <a:p>
            <a:endParaRPr lang="en-US" dirty="0"/>
          </a:p>
          <a:p>
            <a:r>
              <a:rPr lang="en-US" dirty="0" smtClean="0"/>
              <a:t>If the population of Charlotte is 792,862 and Charlotte is 297.7 mi</a:t>
            </a:r>
            <a:r>
              <a:rPr lang="en-US" baseline="30000" dirty="0" smtClean="0"/>
              <a:t>2</a:t>
            </a:r>
            <a:r>
              <a:rPr lang="en-US" dirty="0" smtClean="0"/>
              <a:t>, then what is Charlotte’s population density?</a:t>
            </a:r>
          </a:p>
          <a:p>
            <a:r>
              <a:rPr lang="en-US" dirty="0" smtClean="0"/>
              <a:t>If the population of Manhattan is 1.626 million and Manhattan is 33.77mi</a:t>
            </a:r>
            <a:r>
              <a:rPr lang="en-US" baseline="30000" dirty="0" smtClean="0"/>
              <a:t>2</a:t>
            </a:r>
            <a:r>
              <a:rPr lang="en-US" dirty="0" smtClean="0"/>
              <a:t>, then what is Manhattan’s population density?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Knowing this, would you prefer to live in Charlotte or Manhattan? Explain your choice.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8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Density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533" y="1411641"/>
            <a:ext cx="3657600" cy="639762"/>
          </a:xfrm>
        </p:spPr>
        <p:txBody>
          <a:bodyPr anchor="ctr"/>
          <a:lstStyle/>
          <a:p>
            <a:r>
              <a:rPr lang="en-US" sz="2800" dirty="0" smtClean="0"/>
              <a:t>Charlotte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4711" y="1461559"/>
            <a:ext cx="3657600" cy="639762"/>
          </a:xfrm>
        </p:spPr>
        <p:txBody>
          <a:bodyPr anchor="ctr"/>
          <a:lstStyle/>
          <a:p>
            <a:r>
              <a:rPr lang="en-US" sz="2800" dirty="0" smtClean="0"/>
              <a:t>Manhattan</a:t>
            </a:r>
            <a:endParaRPr lang="en-US" dirty="0"/>
          </a:p>
        </p:txBody>
      </p:sp>
      <p:pic>
        <p:nvPicPr>
          <p:cNvPr id="8" name="Content Placeholder 7" descr="Manhattan.jpg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7" t="14712" r="15287"/>
          <a:stretch/>
        </p:blipFill>
        <p:spPr>
          <a:xfrm>
            <a:off x="3953934" y="2076096"/>
            <a:ext cx="5190066" cy="4781903"/>
          </a:xfrm>
        </p:spPr>
      </p:pic>
      <p:pic>
        <p:nvPicPr>
          <p:cNvPr id="7" name="Picture 6" descr="Aerial-photography-Charlotte112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1" r="16193"/>
          <a:stretch/>
        </p:blipFill>
        <p:spPr>
          <a:xfrm>
            <a:off x="-2822" y="2076097"/>
            <a:ext cx="4332111" cy="478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38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sz="2400" dirty="0" smtClean="0"/>
              <a:t>Wichita</a:t>
            </a:r>
            <a:r>
              <a:rPr lang="en-US" sz="2400" dirty="0"/>
              <a:t>, Kansas has 344,234 people within 165.9 square miles. What is Wichita’s population density?</a:t>
            </a:r>
            <a:r>
              <a:rPr lang="en-US" dirty="0"/>
              <a:t> </a:t>
            </a: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Screen Shot 2015-10-08 at 7.52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3408128"/>
            <a:ext cx="8077200" cy="31620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000" y="3343112"/>
            <a:ext cx="4092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56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295</TotalTime>
  <Words>472</Words>
  <Application>Microsoft Macintosh PowerPoint</Application>
  <PresentationFormat>On-screen Show (4:3)</PresentationFormat>
  <Paragraphs>95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Write on board</vt:lpstr>
      <vt:lpstr>Warm Up</vt:lpstr>
      <vt:lpstr>Announcements </vt:lpstr>
      <vt:lpstr>Agenda </vt:lpstr>
      <vt:lpstr>Review</vt:lpstr>
      <vt:lpstr>Population Density</vt:lpstr>
      <vt:lpstr>Real World Application</vt:lpstr>
      <vt:lpstr>Population Density</vt:lpstr>
      <vt:lpstr>Population Density</vt:lpstr>
      <vt:lpstr>Desk work</vt:lpstr>
      <vt:lpstr>Table Work</vt:lpstr>
      <vt:lpstr>Desk Work</vt:lpstr>
      <vt:lpstr>Exit Ticket</vt:lpstr>
      <vt:lpstr>Test: Good Luck! 85% mastery!!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Castellano</dc:creator>
  <cp:lastModifiedBy>Latycia Milton</cp:lastModifiedBy>
  <cp:revision>60</cp:revision>
  <dcterms:created xsi:type="dcterms:W3CDTF">2015-10-05T10:10:21Z</dcterms:created>
  <dcterms:modified xsi:type="dcterms:W3CDTF">2015-10-09T09:16:55Z</dcterms:modified>
</cp:coreProperties>
</file>