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63" r:id="rId2"/>
    <p:sldId id="258" r:id="rId3"/>
    <p:sldId id="269" r:id="rId4"/>
    <p:sldId id="266" r:id="rId5"/>
    <p:sldId id="267" r:id="rId6"/>
    <p:sldId id="256" r:id="rId7"/>
    <p:sldId id="257" r:id="rId8"/>
    <p:sldId id="283" r:id="rId9"/>
    <p:sldId id="270" r:id="rId10"/>
    <p:sldId id="278" r:id="rId11"/>
    <p:sldId id="279" r:id="rId12"/>
    <p:sldId id="284" r:id="rId13"/>
    <p:sldId id="280" r:id="rId14"/>
    <p:sldId id="281" r:id="rId15"/>
    <p:sldId id="282" r:id="rId16"/>
    <p:sldId id="285" r:id="rId17"/>
    <p:sldId id="259" r:id="rId18"/>
    <p:sldId id="26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4" Type="http://schemas.openxmlformats.org/officeDocument/2006/relationships/image" Target="../media/image10.wmf"/><Relationship Id="rId5" Type="http://schemas.openxmlformats.org/officeDocument/2006/relationships/image" Target="../media/image11.wmf"/><Relationship Id="rId1" Type="http://schemas.openxmlformats.org/officeDocument/2006/relationships/image" Target="../media/image7.emf"/><Relationship Id="rId2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Relationship Id="rId2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4" Type="http://schemas.openxmlformats.org/officeDocument/2006/relationships/image" Target="../media/image18.wmf"/><Relationship Id="rId1" Type="http://schemas.openxmlformats.org/officeDocument/2006/relationships/image" Target="../media/image15.wmf"/><Relationship Id="rId2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Relationship Id="rId2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2461A-250E-4A29-9E9B-599CA3838FA1}" type="datetime1">
              <a:rPr lang="en-US" smtClean="0"/>
              <a:pPr/>
              <a:t>9/29/15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1099-48EC-46A3-9530-F58EB96AF77C}" type="datetime1">
              <a:rPr lang="en-US" smtClean="0"/>
              <a:pPr/>
              <a:t>9/29/15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7E24-FFB9-4C73-8C6D-E02A7AD33DB8}" type="datetime1">
              <a:rPr lang="en-US" smtClean="0"/>
              <a:pPr/>
              <a:t>9/29/15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D66C-382E-48AD-8F4C-E87C4D4A8B28}" type="datetime1">
              <a:rPr lang="en-US" smtClean="0"/>
              <a:pPr/>
              <a:t>9/29/15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ADA4-35DF-4BD1-8C53-4246F035229A}" type="datetime1">
              <a:rPr lang="en-US" smtClean="0"/>
              <a:pPr/>
              <a:t>9/29/15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F63ED-02B1-490A-8EAD-E0CB136D5388}" type="datetime1">
              <a:rPr lang="en-US" smtClean="0"/>
              <a:pPr/>
              <a:t>9/29/15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71BB6-685D-4518-8FAD-1882B9671546}" type="datetime1">
              <a:rPr lang="en-US" smtClean="0"/>
              <a:pPr/>
              <a:t>9/29/15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FBFE-5C08-4E0E-AF38-FB925F0B4D71}" type="datetime1">
              <a:rPr lang="en-US" smtClean="0"/>
              <a:pPr/>
              <a:t>9/29/15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242C-D747-4ADD-80D8-99421268E3A8}" type="datetime1">
              <a:rPr lang="en-US" smtClean="0"/>
              <a:pPr/>
              <a:t>9/29/15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82007-CDD1-4BCF-B9F4-9D458EFEEFE1}" type="datetime1">
              <a:rPr lang="en-US" smtClean="0"/>
              <a:pPr/>
              <a:t>9/29/15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F265-CA88-4C30-A9AD-02E6A5184734}" type="datetime1">
              <a:rPr lang="en-US" smtClean="0"/>
              <a:pPr/>
              <a:t>9/29/15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823242C-D747-4ADD-80D8-99421268E3A8}" type="datetime1">
              <a:rPr lang="en-US" smtClean="0"/>
              <a:pPr/>
              <a:t>9/29/15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6.bin"/><Relationship Id="rId12" Type="http://schemas.openxmlformats.org/officeDocument/2006/relationships/image" Target="../media/image11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2.bin"/><Relationship Id="rId4" Type="http://schemas.openxmlformats.org/officeDocument/2006/relationships/image" Target="../media/image7.e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8.wmf"/><Relationship Id="rId7" Type="http://schemas.openxmlformats.org/officeDocument/2006/relationships/oleObject" Target="../embeddings/oleObject4.bin"/><Relationship Id="rId8" Type="http://schemas.openxmlformats.org/officeDocument/2006/relationships/image" Target="../media/image9.wmf"/><Relationship Id="rId9" Type="http://schemas.openxmlformats.org/officeDocument/2006/relationships/oleObject" Target="../embeddings/oleObject5.bin"/><Relationship Id="rId10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12.wmf"/><Relationship Id="rId5" Type="http://schemas.openxmlformats.org/officeDocument/2006/relationships/oleObject" Target="../embeddings/oleObject8.bin"/><Relationship Id="rId6" Type="http://schemas.openxmlformats.org/officeDocument/2006/relationships/image" Target="../media/image13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image" Target="../media/image14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4" Type="http://schemas.openxmlformats.org/officeDocument/2006/relationships/image" Target="../media/image15.wmf"/><Relationship Id="rId5" Type="http://schemas.openxmlformats.org/officeDocument/2006/relationships/oleObject" Target="../embeddings/oleObject11.bin"/><Relationship Id="rId6" Type="http://schemas.openxmlformats.org/officeDocument/2006/relationships/image" Target="../media/image16.wmf"/><Relationship Id="rId7" Type="http://schemas.openxmlformats.org/officeDocument/2006/relationships/oleObject" Target="../embeddings/oleObject12.bin"/><Relationship Id="rId8" Type="http://schemas.openxmlformats.org/officeDocument/2006/relationships/image" Target="../media/image17.wmf"/><Relationship Id="rId9" Type="http://schemas.openxmlformats.org/officeDocument/2006/relationships/oleObject" Target="../embeddings/oleObject13.bin"/><Relationship Id="rId10" Type="http://schemas.openxmlformats.org/officeDocument/2006/relationships/image" Target="../media/image18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4" Type="http://schemas.openxmlformats.org/officeDocument/2006/relationships/image" Target="../media/image19.wmf"/><Relationship Id="rId5" Type="http://schemas.openxmlformats.org/officeDocument/2006/relationships/oleObject" Target="../embeddings/oleObject15.bin"/><Relationship Id="rId6" Type="http://schemas.openxmlformats.org/officeDocument/2006/relationships/image" Target="../media/image20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Relationship Id="rId3" Type="http://schemas.openxmlformats.org/officeDocument/2006/relationships/image" Target="../media/image2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6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on 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570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Objective</a:t>
            </a:r>
          </a:p>
          <a:p>
            <a:pPr lvl="1"/>
            <a:r>
              <a:rPr lang="en-US" dirty="0" smtClean="0"/>
              <a:t>We can solve real world problems using the distance and midpoint formulas.</a:t>
            </a:r>
          </a:p>
          <a:p>
            <a:r>
              <a:rPr lang="en-US" dirty="0" smtClean="0"/>
              <a:t>Homework</a:t>
            </a:r>
          </a:p>
          <a:p>
            <a:pPr lvl="1"/>
            <a:r>
              <a:rPr lang="en-US" dirty="0" smtClean="0"/>
              <a:t>Unit 4.1-4.4 Weekly HW (Due Monday 10/5)</a:t>
            </a:r>
          </a:p>
          <a:p>
            <a:r>
              <a:rPr lang="en-US" dirty="0" smtClean="0"/>
              <a:t>Agenda</a:t>
            </a:r>
          </a:p>
          <a:p>
            <a:pPr lvl="1"/>
            <a:r>
              <a:rPr lang="en-US" dirty="0" smtClean="0"/>
              <a:t>Warm Up &amp; Check In</a:t>
            </a:r>
          </a:p>
          <a:p>
            <a:pPr lvl="1"/>
            <a:r>
              <a:rPr lang="en-US" dirty="0" smtClean="0"/>
              <a:t>Homework Review</a:t>
            </a:r>
          </a:p>
          <a:p>
            <a:pPr lvl="1"/>
            <a:r>
              <a:rPr lang="en-US" dirty="0" smtClean="0"/>
              <a:t>Qualifiers</a:t>
            </a:r>
          </a:p>
          <a:p>
            <a:pPr lvl="1"/>
            <a:r>
              <a:rPr lang="en-US" dirty="0" smtClean="0"/>
              <a:t>Distance &amp; Midpoint</a:t>
            </a:r>
          </a:p>
          <a:p>
            <a:pPr lvl="1"/>
            <a:r>
              <a:rPr lang="en-US" dirty="0" smtClean="0"/>
              <a:t>Exit Ticket</a:t>
            </a:r>
          </a:p>
          <a:p>
            <a:r>
              <a:rPr lang="en-US" dirty="0" smtClean="0"/>
              <a:t>DO:</a:t>
            </a:r>
          </a:p>
          <a:p>
            <a:pPr lvl="1"/>
            <a:r>
              <a:rPr lang="en-US" dirty="0" smtClean="0"/>
              <a:t>Write check in industries on the board; pull up unit 3.4-3.5 HW</a:t>
            </a:r>
          </a:p>
          <a:p>
            <a:pPr lvl="1"/>
            <a:r>
              <a:rPr lang="en-US" dirty="0" smtClean="0"/>
              <a:t>Hang up posters</a:t>
            </a:r>
          </a:p>
        </p:txBody>
      </p:sp>
    </p:spTree>
    <p:extLst>
      <p:ext uri="{BB962C8B-B14F-4D97-AF65-F5344CB8AC3E}">
        <p14:creationId xmlns:p14="http://schemas.microsoft.com/office/powerpoint/2010/main" val="3363739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Distance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569223"/>
            <a:ext cx="8382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smtClean="0"/>
              <a:t>Find the distance between A(4,8) and B(1,12)</a:t>
            </a:r>
            <a:endParaRPr lang="en-US" sz="2800" dirty="0" smtClean="0"/>
          </a:p>
        </p:txBody>
      </p:sp>
      <p:graphicFrame>
        <p:nvGraphicFramePr>
          <p:cNvPr id="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6072794"/>
              </p:ext>
            </p:extLst>
          </p:nvPr>
        </p:nvGraphicFramePr>
        <p:xfrm>
          <a:off x="1047750" y="3151188"/>
          <a:ext cx="60579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5" name="Equation" r:id="rId3" imgW="2044700" imgH="304800" progId="Equation.3">
                  <p:embed/>
                </p:oleObj>
              </mc:Choice>
              <mc:Fallback>
                <p:oleObj name="Equation" r:id="rId3" imgW="2044700" imgH="304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7750" y="3151188"/>
                        <a:ext cx="6057900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057400" y="2178823"/>
            <a:ext cx="1524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dirty="0"/>
              <a:t>A (4, 8)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495800" y="2178823"/>
            <a:ext cx="1905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/>
              <a:t>B (1, 12)</a:t>
            </a:r>
          </a:p>
        </p:txBody>
      </p:sp>
      <p:graphicFrame>
        <p:nvGraphicFramePr>
          <p:cNvPr id="12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7461453"/>
              </p:ext>
            </p:extLst>
          </p:nvPr>
        </p:nvGraphicFramePr>
        <p:xfrm>
          <a:off x="1000125" y="3974286"/>
          <a:ext cx="5857875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6" name="Equation" r:id="rId5" imgW="1879600" imgH="279400" progId="Equation.DSMT4">
                  <p:embed/>
                </p:oleObj>
              </mc:Choice>
              <mc:Fallback>
                <p:oleObj name="Equation" r:id="rId5" imgW="1879600" imgH="279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25" y="3974286"/>
                        <a:ext cx="5857875" cy="871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3592723"/>
              </p:ext>
            </p:extLst>
          </p:nvPr>
        </p:nvGraphicFramePr>
        <p:xfrm>
          <a:off x="1066800" y="4812486"/>
          <a:ext cx="4749800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7" name="Equation" r:id="rId7" imgW="1524000" imgH="279400" progId="Equation.DSMT4">
                  <p:embed/>
                </p:oleObj>
              </mc:Choice>
              <mc:Fallback>
                <p:oleObj name="Equation" r:id="rId7" imgW="1524000" imgH="279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812486"/>
                        <a:ext cx="4749800" cy="871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9877439"/>
              </p:ext>
            </p:extLst>
          </p:nvPr>
        </p:nvGraphicFramePr>
        <p:xfrm>
          <a:off x="990600" y="5653861"/>
          <a:ext cx="5265738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8" name="Equation" r:id="rId9" imgW="1689100" imgH="228600" progId="Equation.DSMT4">
                  <p:embed/>
                </p:oleObj>
              </mc:Choice>
              <mc:Fallback>
                <p:oleObj name="Equation" r:id="rId9" imgW="16891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653861"/>
                        <a:ext cx="5265738" cy="712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6629213"/>
              </p:ext>
            </p:extLst>
          </p:nvPr>
        </p:nvGraphicFramePr>
        <p:xfrm>
          <a:off x="6324600" y="5684023"/>
          <a:ext cx="474663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9" name="Equation" r:id="rId11" imgW="152334" imgH="228501" progId="Equation.3">
                  <p:embed/>
                </p:oleObj>
              </mc:Choice>
              <mc:Fallback>
                <p:oleObj name="Equation" r:id="rId11" imgW="152334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5684023"/>
                        <a:ext cx="474663" cy="712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5316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Try!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603216"/>
            <a:ext cx="6208712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Find the distance between:</a:t>
            </a:r>
          </a:p>
          <a:p>
            <a:pPr lvl="1"/>
            <a:r>
              <a:rPr lang="en-US" sz="3000" smtClean="0"/>
              <a:t>A. (2, 7) and (11, 9)</a:t>
            </a:r>
          </a:p>
          <a:p>
            <a:pPr lvl="1"/>
            <a:endParaRPr lang="en-US" sz="3000" smtClean="0"/>
          </a:p>
          <a:p>
            <a:pPr lvl="1"/>
            <a:endParaRPr lang="en-US" sz="3000" smtClean="0"/>
          </a:p>
          <a:p>
            <a:pPr lvl="1"/>
            <a:endParaRPr lang="en-US" sz="3000" smtClean="0"/>
          </a:p>
          <a:p>
            <a:pPr lvl="1"/>
            <a:r>
              <a:rPr lang="en-US" sz="3000" smtClean="0"/>
              <a:t>B. (-5, 8) and (2, - 4)</a:t>
            </a:r>
            <a:endParaRPr lang="en-US" sz="3000" dirty="0" smtClean="0"/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4100051"/>
              </p:ext>
            </p:extLst>
          </p:nvPr>
        </p:nvGraphicFramePr>
        <p:xfrm>
          <a:off x="1331912" y="2785903"/>
          <a:ext cx="4419600" cy="103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Equation" r:id="rId3" imgW="1193800" imgH="279400" progId="Equation.DSMT4">
                  <p:embed/>
                </p:oleObj>
              </mc:Choice>
              <mc:Fallback>
                <p:oleObj name="Equation" r:id="rId3" imgW="1193800" imgH="279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2" y="2785903"/>
                        <a:ext cx="4419600" cy="1033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1958939"/>
              </p:ext>
            </p:extLst>
          </p:nvPr>
        </p:nvGraphicFramePr>
        <p:xfrm>
          <a:off x="1484312" y="5073491"/>
          <a:ext cx="4114800" cy="808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" name="Equation" r:id="rId5" imgW="1422400" imgH="279400" progId="Equation.3">
                  <p:embed/>
                </p:oleObj>
              </mc:Choice>
              <mc:Fallback>
                <p:oleObj name="Equation" r:id="rId5" imgW="14224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4312" y="5073491"/>
                        <a:ext cx="4114800" cy="808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68804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Deriving the Midpoint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Back to our first triangle…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Estimate the coordinates of the midpoint of the hypotenuse.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is the average of x</a:t>
            </a:r>
            <a:r>
              <a:rPr lang="en-US" baseline="-25000" dirty="0" smtClean="0"/>
              <a:t>1</a:t>
            </a:r>
            <a:r>
              <a:rPr lang="en-US" dirty="0" smtClean="0"/>
              <a:t> and x</a:t>
            </a:r>
            <a:r>
              <a:rPr lang="en-US" baseline="-25000" dirty="0" smtClean="0"/>
              <a:t>2</a:t>
            </a:r>
            <a:r>
              <a:rPr lang="en-US" dirty="0" smtClean="0"/>
              <a:t>? What is the average of y</a:t>
            </a:r>
            <a:r>
              <a:rPr lang="en-US" baseline="-25000" dirty="0" smtClean="0"/>
              <a:t>1</a:t>
            </a:r>
            <a:r>
              <a:rPr lang="en-US" dirty="0" smtClean="0"/>
              <a:t> and y</a:t>
            </a:r>
            <a:r>
              <a:rPr lang="en-US" baseline="-25000" dirty="0" smtClean="0"/>
              <a:t>2</a:t>
            </a:r>
            <a:r>
              <a:rPr lang="en-US" dirty="0" smtClean="0"/>
              <a:t>? Then write an ordered pair with your averages (</a:t>
            </a:r>
            <a:r>
              <a:rPr lang="en-US" dirty="0" err="1" smtClean="0"/>
              <a:t>x</a:t>
            </a:r>
            <a:r>
              <a:rPr lang="en-US" baseline="-25000" dirty="0" err="1" smtClean="0"/>
              <a:t>average</a:t>
            </a:r>
            <a:r>
              <a:rPr lang="en-US" dirty="0" smtClean="0"/>
              <a:t>,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average</a:t>
            </a:r>
            <a:r>
              <a:rPr lang="en-US" dirty="0" smtClean="0"/>
              <a:t>).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Similarities?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64264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Midpoint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to find the center of a line segment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066800" y="2819400"/>
          <a:ext cx="6248400" cy="148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9" name="Equation" r:id="rId3" imgW="1816100" imgH="431800" progId="Equation.3">
                  <p:embed/>
                </p:oleObj>
              </mc:Choice>
              <mc:Fallback>
                <p:oleObj name="Equation" r:id="rId3" imgW="18161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819400"/>
                        <a:ext cx="6248400" cy="148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5958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Midpoint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525426"/>
            <a:ext cx="8382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smtClean="0"/>
              <a:t>Find the midpoint between A(4,8) and B(1,12)</a:t>
            </a:r>
          </a:p>
        </p:txBody>
      </p:sp>
      <p:graphicFrame>
        <p:nvGraphicFramePr>
          <p:cNvPr id="5" name="Content Placeholder 4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91897985"/>
              </p:ext>
            </p:extLst>
          </p:nvPr>
        </p:nvGraphicFramePr>
        <p:xfrm>
          <a:off x="1143000" y="2776376"/>
          <a:ext cx="4551363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3" name="Equation" r:id="rId3" imgW="1816100" imgH="431800" progId="Equation.DSMT4">
                  <p:embed/>
                </p:oleObj>
              </mc:Choice>
              <mc:Fallback>
                <p:oleObj name="Equation" r:id="rId3" imgW="18161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776376"/>
                        <a:ext cx="4551363" cy="1035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057400" y="1982626"/>
            <a:ext cx="1524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dirty="0"/>
              <a:t>A (4, 8)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495800" y="1982626"/>
            <a:ext cx="1905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/>
              <a:t>B (1, 12)</a:t>
            </a:r>
          </a:p>
        </p:txBody>
      </p:sp>
      <p:graphicFrame>
        <p:nvGraphicFramePr>
          <p:cNvPr id="12" name="Object 16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750257815"/>
              </p:ext>
            </p:extLst>
          </p:nvPr>
        </p:nvGraphicFramePr>
        <p:xfrm>
          <a:off x="1066800" y="3811426"/>
          <a:ext cx="4495800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4" name="Equation" r:id="rId5" imgW="1625600" imgH="431800" progId="Equation.DSMT4">
                  <p:embed/>
                </p:oleObj>
              </mc:Choice>
              <mc:Fallback>
                <p:oleObj name="Equation" r:id="rId5" imgW="16256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811426"/>
                        <a:ext cx="4495800" cy="119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8281501"/>
              </p:ext>
            </p:extLst>
          </p:nvPr>
        </p:nvGraphicFramePr>
        <p:xfrm>
          <a:off x="1066800" y="5270339"/>
          <a:ext cx="193357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5" name="Equation" r:id="rId7" imgW="723586" imgH="203112" progId="Equation.DSMT4">
                  <p:embed/>
                </p:oleObj>
              </mc:Choice>
              <mc:Fallback>
                <p:oleObj name="Equation" r:id="rId7" imgW="723586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270339"/>
                        <a:ext cx="1933575" cy="54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5323206"/>
              </p:ext>
            </p:extLst>
          </p:nvPr>
        </p:nvGraphicFramePr>
        <p:xfrm>
          <a:off x="3175000" y="5183026"/>
          <a:ext cx="1244600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6" name="Equation" r:id="rId9" imgW="508000" imgH="431800" progId="Equation.3">
                  <p:embed/>
                </p:oleObj>
              </mc:Choice>
              <mc:Fallback>
                <p:oleObj name="Equation" r:id="rId9" imgW="5080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000" y="5183026"/>
                        <a:ext cx="1244600" cy="105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54684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Try!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570814"/>
            <a:ext cx="7504112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smtClean="0"/>
              <a:t>Find the midpoint between:</a:t>
            </a:r>
          </a:p>
          <a:p>
            <a:r>
              <a:rPr lang="en-US" sz="2800" smtClean="0"/>
              <a:t>A) </a:t>
            </a:r>
            <a:r>
              <a:rPr lang="en-US" sz="3400" smtClean="0"/>
              <a:t>(2, 7) and (14, 9)</a:t>
            </a:r>
          </a:p>
          <a:p>
            <a:endParaRPr lang="en-US" sz="2800" smtClean="0"/>
          </a:p>
          <a:p>
            <a:pPr>
              <a:buFont typeface="Wingdings" pitchFamily="2" charset="2"/>
              <a:buNone/>
            </a:pPr>
            <a:endParaRPr lang="en-US" sz="2800" smtClean="0"/>
          </a:p>
          <a:p>
            <a:endParaRPr lang="en-US" sz="2800" smtClean="0"/>
          </a:p>
          <a:p>
            <a:r>
              <a:rPr lang="en-US" sz="2800" smtClean="0"/>
              <a:t>B) </a:t>
            </a:r>
            <a:r>
              <a:rPr lang="en-US" sz="3400" smtClean="0"/>
              <a:t>(-5, 8) and (2, - 4)</a:t>
            </a:r>
          </a:p>
          <a:p>
            <a:endParaRPr lang="en-US" sz="2800" dirty="0" smtClean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6239174"/>
              </p:ext>
            </p:extLst>
          </p:nvPr>
        </p:nvGraphicFramePr>
        <p:xfrm>
          <a:off x="874712" y="2982101"/>
          <a:ext cx="4084638" cy="96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7" name="Equation" r:id="rId3" imgW="1079032" imgH="253890" progId="Equation.DSMT4">
                  <p:embed/>
                </p:oleObj>
              </mc:Choice>
              <mc:Fallback>
                <p:oleObj name="Equation" r:id="rId3" imgW="1079032" imgH="25389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712" y="2982101"/>
                        <a:ext cx="4084638" cy="960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3375821"/>
              </p:ext>
            </p:extLst>
          </p:nvPr>
        </p:nvGraphicFramePr>
        <p:xfrm>
          <a:off x="1009650" y="5001401"/>
          <a:ext cx="3979862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8" name="Equation" r:id="rId5" imgW="1218671" imgH="431613" progId="Equation.3">
                  <p:embed/>
                </p:oleObj>
              </mc:Choice>
              <mc:Fallback>
                <p:oleObj name="Equation" r:id="rId5" imgW="1218671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9650" y="5001401"/>
                        <a:ext cx="3979862" cy="1409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283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2 review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2274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5794569"/>
            <a:ext cx="47949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Find the midpoint between the following two points: (6, 2) and (2, -3</a:t>
            </a:r>
            <a:r>
              <a:rPr lang="en-US" dirty="0" smtClean="0"/>
              <a:t>).</a:t>
            </a:r>
            <a:endParaRPr lang="en-US" dirty="0"/>
          </a:p>
        </p:txBody>
      </p:sp>
      <p:pic>
        <p:nvPicPr>
          <p:cNvPr id="5" name="Picture 4" descr="Macintosh HD:Users:cac:Desktop:Screen Shot 2015-09-21 at 12.23.23 PM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965" y="1524000"/>
            <a:ext cx="8131245" cy="107466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Macintosh HD:Users:cac:Desktop:Screen Shot 2015-09-21 at 12.23.27 PM.png"/>
          <p:cNvPicPr/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03"/>
          <a:stretch/>
        </p:blipFill>
        <p:spPr bwMode="auto">
          <a:xfrm>
            <a:off x="2186547" y="2569469"/>
            <a:ext cx="3649570" cy="312424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102661" y="1514625"/>
            <a:ext cx="38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1)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65707" y="5748403"/>
            <a:ext cx="38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2</a:t>
            </a:r>
            <a:r>
              <a:rPr lang="en-US" b="1" dirty="0" smtClean="0"/>
              <a:t>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64013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 (H)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3925864"/>
            <a:ext cx="47949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Find the midpoint between the following two points: </a:t>
            </a:r>
            <a:r>
              <a:rPr lang="en-US" dirty="0" smtClean="0"/>
              <a:t>(-6, </a:t>
            </a:r>
            <a:r>
              <a:rPr lang="en-US" dirty="0"/>
              <a:t>2) and </a:t>
            </a:r>
            <a:r>
              <a:rPr lang="en-US" dirty="0" smtClean="0"/>
              <a:t>(-3, -10).</a:t>
            </a:r>
            <a:endParaRPr lang="en-US" dirty="0"/>
          </a:p>
        </p:txBody>
      </p:sp>
      <p:pic>
        <p:nvPicPr>
          <p:cNvPr id="5" name="Picture 4" descr="Macintosh HD:Users:cac:Desktop:Screen Shot 2015-09-21 at 12.23.23 PM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965" y="1524000"/>
            <a:ext cx="8131245" cy="1074667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102661" y="1514625"/>
            <a:ext cx="38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1)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65707" y="3879698"/>
            <a:ext cx="38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2</a:t>
            </a:r>
            <a:r>
              <a:rPr lang="en-US" b="1" dirty="0" smtClean="0"/>
              <a:t>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46674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p:pic>
        <p:nvPicPr>
          <p:cNvPr id="4" name="Picture 3" descr="Screen Shot 2015-09-21 at 11.52.55 AM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2223"/>
            <a:ext cx="2501900" cy="31877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2095892"/>
            <a:ext cx="44374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1) Which two triangles are congruent by ASA?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437407" y="2234392"/>
            <a:ext cx="737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2</a:t>
            </a:r>
            <a:r>
              <a:rPr lang="en-US" b="1" dirty="0" smtClean="0"/>
              <a:t>)</a:t>
            </a:r>
            <a:endParaRPr lang="en-US" b="1" dirty="0"/>
          </a:p>
        </p:txBody>
      </p:sp>
      <p:pic>
        <p:nvPicPr>
          <p:cNvPr id="3" name="Picture 2" descr="41-trig-ratios-6-638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604" r="3229"/>
          <a:stretch/>
        </p:blipFill>
        <p:spPr>
          <a:xfrm>
            <a:off x="4264404" y="2545483"/>
            <a:ext cx="4533833" cy="282793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034659" y="2419058"/>
            <a:ext cx="744512" cy="34163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895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(H)</a:t>
            </a:r>
            <a:endParaRPr lang="en-US" dirty="0"/>
          </a:p>
        </p:txBody>
      </p:sp>
      <p:pic>
        <p:nvPicPr>
          <p:cNvPr id="4" name="Picture 3" descr="Screen Shot 2015-09-21 at 11.52.55 AM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478" y="2329646"/>
            <a:ext cx="2745299" cy="349781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04847" y="1470828"/>
            <a:ext cx="46709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1) Which two triangles are congruent? By what triangle congruence theorem?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646480" y="1470828"/>
            <a:ext cx="304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2</a:t>
            </a:r>
            <a:r>
              <a:rPr lang="en-US" b="1" dirty="0" smtClean="0"/>
              <a:t>) Use Law of Cosine to solve for segment KN.</a:t>
            </a:r>
            <a:endParaRPr lang="en-US" b="1" dirty="0"/>
          </a:p>
        </p:txBody>
      </p:sp>
      <p:pic>
        <p:nvPicPr>
          <p:cNvPr id="6" name="Picture 5" descr="Unknow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9500" y="3109641"/>
            <a:ext cx="3797300" cy="214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429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review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Unit 3</a:t>
            </a:r>
          </a:p>
          <a:p>
            <a:endParaRPr lang="en-US" dirty="0"/>
          </a:p>
          <a:p>
            <a:pPr algn="ctr"/>
            <a:r>
              <a:rPr lang="en-US" dirty="0" smtClean="0"/>
              <a:t>20 minutes</a:t>
            </a:r>
          </a:p>
        </p:txBody>
      </p:sp>
    </p:spTree>
    <p:extLst>
      <p:ext uri="{BB962C8B-B14F-4D97-AF65-F5344CB8AC3E}">
        <p14:creationId xmlns:p14="http://schemas.microsoft.com/office/powerpoint/2010/main" val="3450921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Qualifiers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840606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585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Modeling with Geometry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394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4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4.1 Distance &amp; Midpoint</a:t>
            </a:r>
          </a:p>
          <a:p>
            <a:r>
              <a:rPr lang="en-US" dirty="0" smtClean="0"/>
              <a:t>4.2 Equation of a Circle</a:t>
            </a:r>
          </a:p>
          <a:p>
            <a:r>
              <a:rPr lang="en-US" dirty="0" smtClean="0"/>
              <a:t>4.3 Area of 2D Figures</a:t>
            </a:r>
          </a:p>
          <a:p>
            <a:r>
              <a:rPr lang="en-US" dirty="0" smtClean="0"/>
              <a:t>4.4 Surface Area of 3D Figures</a:t>
            </a:r>
          </a:p>
          <a:p>
            <a:r>
              <a:rPr lang="en-US" dirty="0" smtClean="0"/>
              <a:t>4.5 Volume of 3D Figures</a:t>
            </a:r>
          </a:p>
          <a:p>
            <a:r>
              <a:rPr lang="en-US" dirty="0" smtClean="0"/>
              <a:t>4.6 Volume &amp; Density</a:t>
            </a:r>
          </a:p>
          <a:p>
            <a:endParaRPr lang="en-US" dirty="0"/>
          </a:p>
          <a:p>
            <a:r>
              <a:rPr lang="en-US" dirty="0" smtClean="0"/>
              <a:t>Unit 4 Test Thursday </a:t>
            </a:r>
            <a:r>
              <a:rPr lang="en-US" dirty="0" smtClean="0">
                <a:solidFill>
                  <a:srgbClr val="FF0000"/>
                </a:solidFill>
              </a:rPr>
              <a:t>10/8/15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186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Deriving the Distance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1528"/>
            <a:ext cx="8229600" cy="5343328"/>
          </a:xfrm>
        </p:spPr>
        <p:txBody>
          <a:bodyPr>
            <a:normAutofit lnSpcReduction="1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dirty="0"/>
              <a:t>Graph and connect the following three points: (0, 1), (0, 5), and (3, 1)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You have created a right triangle. Find the length of </a:t>
            </a:r>
            <a:r>
              <a:rPr lang="en-US" dirty="0"/>
              <a:t>the </a:t>
            </a:r>
            <a:r>
              <a:rPr lang="en-US" dirty="0" smtClean="0"/>
              <a:t>hypotenuse. (</a:t>
            </a:r>
            <a:r>
              <a:rPr lang="en-US" dirty="0"/>
              <a:t>H</a:t>
            </a:r>
            <a:r>
              <a:rPr lang="en-US" dirty="0" smtClean="0"/>
              <a:t>int: Pythagorean Theorem)</a:t>
            </a:r>
          </a:p>
          <a:p>
            <a:pPr marL="457200" lvl="0" indent="-457200">
              <a:buFont typeface="+mj-lt"/>
              <a:buAutoNum type="arabicPeriod"/>
            </a:pPr>
            <a:endParaRPr lang="en-US" dirty="0" smtClean="0"/>
          </a:p>
          <a:p>
            <a:pPr marL="457200" lvl="0" indent="-457200">
              <a:buFont typeface="+mj-lt"/>
              <a:buAutoNum type="arabicPeriod"/>
            </a:pPr>
            <a:endParaRPr lang="en-US" dirty="0"/>
          </a:p>
          <a:p>
            <a:pPr marL="457200" lvl="0" indent="-457200">
              <a:buFont typeface="+mj-lt"/>
              <a:buAutoNum type="arabicPeriod"/>
            </a:pPr>
            <a:endParaRPr lang="en-US" dirty="0" smtClean="0"/>
          </a:p>
          <a:p>
            <a:pPr marL="457200" lvl="0" indent="-457200">
              <a:buFont typeface="+mj-lt"/>
              <a:buAutoNum type="arabicPeriod"/>
            </a:pPr>
            <a:endParaRPr lang="en-US" dirty="0" smtClean="0"/>
          </a:p>
          <a:p>
            <a:pPr marL="457200" lvl="0" indent="-457200">
              <a:buFont typeface="+mj-lt"/>
              <a:buAutoNum type="arabicPeriod"/>
            </a:pPr>
            <a:endParaRPr lang="en-US" dirty="0" smtClean="0"/>
          </a:p>
          <a:p>
            <a:pPr marL="457200" lvl="0" indent="-457200">
              <a:buFont typeface="+mj-lt"/>
              <a:buAutoNum type="arabicPeriod"/>
            </a:pPr>
            <a:endParaRPr lang="en-US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Now, if we replace our coordinate points for the hypotenuse with the following variables…</a:t>
            </a:r>
          </a:p>
          <a:p>
            <a:pPr lvl="1"/>
            <a:r>
              <a:rPr lang="en-US" dirty="0" smtClean="0"/>
              <a:t>(x</a:t>
            </a:r>
            <a:r>
              <a:rPr lang="en-US" baseline="-25000" dirty="0" smtClean="0"/>
              <a:t>1</a:t>
            </a:r>
            <a:r>
              <a:rPr lang="en-US" dirty="0" smtClean="0"/>
              <a:t>, y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(x</a:t>
            </a:r>
            <a:r>
              <a:rPr lang="en-US" baseline="-25000" dirty="0" smtClean="0"/>
              <a:t>2</a:t>
            </a:r>
            <a:r>
              <a:rPr lang="en-US" dirty="0" smtClean="0"/>
              <a:t>,</a:t>
            </a:r>
            <a:r>
              <a:rPr lang="en-US" baseline="-25000" dirty="0"/>
              <a:t> </a:t>
            </a:r>
            <a:r>
              <a:rPr lang="en-US" dirty="0" smtClean="0"/>
              <a:t>y</a:t>
            </a:r>
            <a:r>
              <a:rPr lang="en-US" baseline="-25000" dirty="0" smtClean="0"/>
              <a:t>2</a:t>
            </a:r>
            <a:r>
              <a:rPr lang="en-US" dirty="0" smtClean="0"/>
              <a:t>)….we can derive the distance formula</a:t>
            </a:r>
          </a:p>
        </p:txBody>
      </p:sp>
      <p:pic>
        <p:nvPicPr>
          <p:cNvPr id="4" name="Picture 3" descr="14by14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02" t="31435" r="7027" b="24814"/>
          <a:stretch/>
        </p:blipFill>
        <p:spPr>
          <a:xfrm>
            <a:off x="2306528" y="3065847"/>
            <a:ext cx="4321093" cy="2058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517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to find the distance between two points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Always</a:t>
            </a:r>
            <a:r>
              <a:rPr lang="en-US" dirty="0" smtClean="0"/>
              <a:t> label your coordinates with these variables before  plugging in! </a:t>
            </a:r>
            <a:endParaRPr lang="en-US" dirty="0"/>
          </a:p>
        </p:txBody>
      </p:sp>
      <p:graphicFrame>
        <p:nvGraphicFramePr>
          <p:cNvPr id="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6376756"/>
              </p:ext>
            </p:extLst>
          </p:nvPr>
        </p:nvGraphicFramePr>
        <p:xfrm>
          <a:off x="762000" y="3182909"/>
          <a:ext cx="7696200" cy="108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name="Equation" r:id="rId3" imgW="2082800" imgH="292100" progId="Equation.3">
                  <p:embed/>
                </p:oleObj>
              </mc:Choice>
              <mc:Fallback>
                <p:oleObj name="Equation" r:id="rId3" imgW="20828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182909"/>
                        <a:ext cx="7696200" cy="1081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3505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291</TotalTime>
  <Words>525</Words>
  <Application>Microsoft Macintosh PowerPoint</Application>
  <PresentationFormat>On-screen Show (4:3)</PresentationFormat>
  <Paragraphs>107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Clarity</vt:lpstr>
      <vt:lpstr>Equation</vt:lpstr>
      <vt:lpstr>Write on board</vt:lpstr>
      <vt:lpstr>Warm Up</vt:lpstr>
      <vt:lpstr>Warm Up (H)</vt:lpstr>
      <vt:lpstr>Homework review</vt:lpstr>
      <vt:lpstr>Qualifiers</vt:lpstr>
      <vt:lpstr>Unit 4</vt:lpstr>
      <vt:lpstr>Unit 4 Topics</vt:lpstr>
      <vt:lpstr>Deriving the Distance Formula</vt:lpstr>
      <vt:lpstr>Distance Formula</vt:lpstr>
      <vt:lpstr>Example: Distance</vt:lpstr>
      <vt:lpstr>You Try!</vt:lpstr>
      <vt:lpstr>Deriving the Midpoint Formula</vt:lpstr>
      <vt:lpstr>Midpoint Formula</vt:lpstr>
      <vt:lpstr>Example: Midpoint</vt:lpstr>
      <vt:lpstr>You Try!</vt:lpstr>
      <vt:lpstr>Unit 2 review</vt:lpstr>
      <vt:lpstr>Exit Ticket</vt:lpstr>
      <vt:lpstr>Exit Ticket (H)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4</dc:title>
  <dc:creator>Caroline Castellano</dc:creator>
  <cp:lastModifiedBy>Latycia Milton</cp:lastModifiedBy>
  <cp:revision>34</cp:revision>
  <dcterms:created xsi:type="dcterms:W3CDTF">2015-09-21T15:59:58Z</dcterms:created>
  <dcterms:modified xsi:type="dcterms:W3CDTF">2015-09-29T23:42:16Z</dcterms:modified>
</cp:coreProperties>
</file>